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  <p:sldMasterId id="2147483804" r:id="rId4"/>
    <p:sldMasterId id="2147483816" r:id="rId5"/>
  </p:sldMasterIdLst>
  <p:sldIdLst>
    <p:sldId id="391" r:id="rId6"/>
    <p:sldId id="462" r:id="rId7"/>
    <p:sldId id="511" r:id="rId8"/>
    <p:sldId id="512" r:id="rId9"/>
    <p:sldId id="547" r:id="rId10"/>
    <p:sldId id="548" r:id="rId11"/>
    <p:sldId id="394" r:id="rId12"/>
    <p:sldId id="513" r:id="rId13"/>
    <p:sldId id="563" r:id="rId14"/>
    <p:sldId id="469" r:id="rId15"/>
    <p:sldId id="514" r:id="rId16"/>
    <p:sldId id="515" r:id="rId17"/>
    <p:sldId id="551" r:id="rId18"/>
    <p:sldId id="516" r:id="rId19"/>
    <p:sldId id="517" r:id="rId20"/>
    <p:sldId id="518" r:id="rId21"/>
    <p:sldId id="519" r:id="rId22"/>
    <p:sldId id="552" r:id="rId23"/>
    <p:sldId id="553" r:id="rId24"/>
    <p:sldId id="520" r:id="rId25"/>
    <p:sldId id="521" r:id="rId26"/>
    <p:sldId id="555" r:id="rId27"/>
    <p:sldId id="471" r:id="rId28"/>
    <p:sldId id="556" r:id="rId29"/>
    <p:sldId id="472" r:id="rId30"/>
    <p:sldId id="557" r:id="rId31"/>
    <p:sldId id="522" r:id="rId32"/>
    <p:sldId id="523" r:id="rId33"/>
    <p:sldId id="525" r:id="rId34"/>
    <p:sldId id="526" r:id="rId35"/>
    <p:sldId id="561" r:id="rId36"/>
    <p:sldId id="560" r:id="rId37"/>
    <p:sldId id="562" r:id="rId38"/>
    <p:sldId id="527" r:id="rId39"/>
    <p:sldId id="528" r:id="rId40"/>
    <p:sldId id="577" r:id="rId41"/>
    <p:sldId id="580" r:id="rId42"/>
    <p:sldId id="546" r:id="rId43"/>
    <p:sldId id="529" r:id="rId44"/>
    <p:sldId id="530" r:id="rId45"/>
    <p:sldId id="531" r:id="rId46"/>
    <p:sldId id="566" r:id="rId47"/>
    <p:sldId id="532" r:id="rId48"/>
    <p:sldId id="533" r:id="rId49"/>
    <p:sldId id="534" r:id="rId50"/>
    <p:sldId id="535" r:id="rId51"/>
    <p:sldId id="567" r:id="rId52"/>
    <p:sldId id="568" r:id="rId53"/>
    <p:sldId id="536" r:id="rId54"/>
    <p:sldId id="537" r:id="rId55"/>
    <p:sldId id="570" r:id="rId56"/>
    <p:sldId id="538" r:id="rId57"/>
    <p:sldId id="539" r:id="rId58"/>
    <p:sldId id="540" r:id="rId59"/>
    <p:sldId id="541" r:id="rId60"/>
    <p:sldId id="572" r:id="rId61"/>
    <p:sldId id="542" r:id="rId62"/>
    <p:sldId id="543" r:id="rId63"/>
    <p:sldId id="573" r:id="rId64"/>
    <p:sldId id="465" r:id="rId65"/>
    <p:sldId id="466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FFCC"/>
    <a:srgbClr val="FFFF99"/>
    <a:srgbClr val="0606FE"/>
    <a:srgbClr val="0099FF"/>
    <a:srgbClr val="00FFCC"/>
    <a:srgbClr val="FF66FF"/>
    <a:srgbClr val="35521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31" autoAdjust="0"/>
    <p:restoredTop sz="94660"/>
  </p:normalViewPr>
  <p:slideViewPr>
    <p:cSldViewPr>
      <p:cViewPr>
        <p:scale>
          <a:sx n="80" d="100"/>
          <a:sy n="80" d="100"/>
        </p:scale>
        <p:origin x="-147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3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2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93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4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56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452525A5-A1E5-43D6-B638-FBDC5648681C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B58B4DAA-F6D8-47AC-B72D-41547FDD05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2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5D91-D392-47C7-9259-1205D6C00387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B87F-2665-4148-80F3-BA4AB5155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5323-E451-46F0-B28C-BCEC5AF48B2D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D49A-A1C6-4B8F-8EDD-917FFBB00F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5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7A661-8121-41ED-8C0B-F2ADBCD766B1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EDA-2D56-4A7B-B41F-D90D1B872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8C363-938B-4AC3-9A52-ED19970ECD7F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79C3-CD23-41E7-A6DE-98D01D693C5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1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B966-FA8D-4BB5-9156-FAD6B4D1B288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70-91CA-4CBF-9263-B60336C5E2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F6A6-FA22-4207-93D4-59BF8E6844A2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F4FF-008A-436C-9545-51B1488769D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55A7F-2FF9-4327-9E0E-0A1E8F6B33CE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F74-47C7-466C-8F26-BA4BDB27E4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8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98F99-9223-4342-AD05-54C1CA15B9E7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CCC6-09D2-4FBD-BF34-A151B05C4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6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112DB-EE46-487B-8EBE-0EA265523338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6B9F-DE79-4A6E-9812-49695646F6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312E-7AC0-4C4B-B93F-76D8960FFE9B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0EE5-2EC9-462E-BC10-C9DC63E54E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4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A7B7-E770-4E0D-9AE0-75AD568A172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5427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062F-3E8D-499F-8785-34C539D336F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0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5"/>
          </a:xfrm>
        </p:spPr>
        <p:txBody>
          <a:bodyPr/>
          <a:lstStyle/>
          <a:p>
            <a:fld id="{99A9A387-6D56-47BA-A4F2-6DFAD342F34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32E6-664D-4767-9425-DDC9BCB360EC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9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A494-DB50-440A-8AD4-87B03FC8D527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3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DDB-B492-4C5F-A266-D8041AD8BD06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311-F0DC-4B31-8F59-BB2C1AD5E56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8" y="4406903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8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86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4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30D0-B786-47CD-9CBC-849C84CA2C4D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3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3E93-C681-498F-B846-89629BF66B6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B40-F452-43CA-AA4C-05B4A3495F9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1835-6C00-4E32-B49A-022899272A3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8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9D92-C781-40EA-BD03-3EA0F0BF05E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4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5A6-6362-4C98-A508-91044D67FE4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0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A824-D8FF-4BE4-A787-C77967EDB81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59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FF1-B823-4930-A17C-4D8EF690FF0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1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80C-37B7-4152-BB21-3DC68DD35C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2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647F-6CB3-4FE9-95BA-F36B9CBB1BA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330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3D9-2F9D-465F-B138-B08D075A5C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3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A4C-0133-47D7-9C41-A4E06E5A7F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8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D793-7890-4310-8891-23C90CFE0C8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43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71C7-78E6-4C96-BB6B-28E02D6152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3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25A-4172-45A6-9ACE-F0F43F336B4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01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4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85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7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0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20" y="4406904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20" y="2667001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598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869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58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036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476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126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1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371601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415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607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1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5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7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1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77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3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C756D-1391-4039-BC00-EE8FC04A9489}" type="datetime1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561096-3F78-46C7-B87D-4AB127BF5B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chemeClr val="accent3">
                <a:lumMod val="40000"/>
                <a:lumOff val="60000"/>
                <a:alpha val="73000"/>
              </a:schemeClr>
            </a:gs>
            <a:gs pos="0">
              <a:srgbClr val="FFEFD1"/>
            </a:gs>
            <a:gs pos="64999">
              <a:schemeClr val="accent5">
                <a:lumMod val="40000"/>
                <a:lumOff val="60000"/>
                <a:alpha val="62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B07A4-11D0-4782-8415-C379A26921C5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2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7" y="4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5" Type="http://schemas.microsoft.com/office/2007/relationships/hdphoto" Target="../media/hdphoto5.wdp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5.jpe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368359">
            <a:off x="2972059" y="5728156"/>
            <a:ext cx="6016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</a:t>
            </a:r>
            <a:r>
              <a:rPr lang="pt-BR" sz="2800" b="1" kern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429">
            <a:off x="686917" y="3641384"/>
            <a:ext cx="1974721" cy="295671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179512" y="1702369"/>
            <a:ext cx="878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   </a:t>
            </a:r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543249" y="355837"/>
            <a:ext cx="8260439" cy="923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200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Mecanismos  da  Mediunidade</a:t>
            </a:r>
            <a:endParaRPr lang="pt-BR" sz="3200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412397" y="2485777"/>
            <a:ext cx="8612224" cy="88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CIRCUITO ELÉTRICO </a:t>
            </a:r>
            <a:r>
              <a:rPr lang="pt-BR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 E  CIRCUITO </a:t>
            </a:r>
            <a:r>
              <a:rPr lang="pt-BR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MEDIÚNICO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44" y="3648455"/>
            <a:ext cx="3116546" cy="20055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78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77265"/>
            <a:ext cx="8496944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CONCEITO  DE  CIRCUITO  MEDIÚNICO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95" y="1412776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Trata-se ... “da extensão do campo de integração magnética em que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circula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sempre que se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1663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2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5" y="2838420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mantenha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psíquica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entre seus extremos ou, mais propriamente,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emissor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receptor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(Espírito e Médium)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371" y="5716413"/>
            <a:ext cx="901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definindo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comando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entidade comunicante 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concordância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médium ... 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371" y="4247112"/>
            <a:ext cx="901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circuito mediúnico ... expressa uma ‘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vontade-apelo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 e uma ‘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vontade-resposta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’, respectivamente, no trajeto ... 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77265"/>
            <a:ext cx="8496944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CONCEITO  DE  CIRCUITO  MEDIÚNICO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95" y="1568986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Trata-se ... “da extensão do campo de integração magnética em que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circula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sempre que se ...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1663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2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5" y="2325888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mantenha a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psíquica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 seus extremos ou, mais propriamente, o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emissor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o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receptor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(Espírito e Médium)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371" y="3153162"/>
            <a:ext cx="901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circuito mediúnico ... expressa uma ‘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vontade-apelo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 e uma ‘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vontade-resposta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’, respectivamente, no trajeto ... 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05408" y="6129328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371" y="4005064"/>
            <a:ext cx="901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definindo o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comando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entidade comunicante e a </a:t>
            </a:r>
            <a:r>
              <a:rPr lang="pt-BR" sz="2000" b="1" kern="0" dirty="0">
                <a:ln w="127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concordância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médium ... 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6121" y="4869160"/>
            <a:ext cx="885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fenômeno ... aplicável tanto ... aos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desencarnados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quanto aos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encarnados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980728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Tal fenômeno ... “exprime conjugação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natural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provocada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nos domínios da inteligência, totalizando os serviços de: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60648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Conceito  de  circuito  mediúnico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52320" y="6125234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1541" y="2586212"/>
            <a:ext cx="2323158" cy="55399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associação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95801" y="3356234"/>
            <a:ext cx="2535002" cy="55399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assimilação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13501" y="4122888"/>
            <a:ext cx="2897422" cy="553998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transformação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33581" y="4868402"/>
            <a:ext cx="289742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e transmissão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02239" y="5541740"/>
            <a:ext cx="5479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2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 animBg="1"/>
      <p:bldP spid="13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6086128" y="3617045"/>
            <a:ext cx="4914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gepe.org.br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3395" y="428414"/>
            <a:ext cx="8547466" cy="61555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4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Corrente mental  -  reunião mediúnica</a:t>
            </a:r>
            <a:endParaRPr lang="pt-BR" sz="34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3074" name="Picture 2" descr="http://4.bp.blogspot.com/-KpwWMR-mlx8/Vj9Ui-SAvrI/AAAAAAAAGac/EVw6fCbcBxQ/s1600/ilustracao-de-suposto-processo-mediunico-em-centro-dito-espi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1" y="1340768"/>
            <a:ext cx="7574266" cy="491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17081" y="6298606"/>
            <a:ext cx="7574266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Sintonia psíquica entre emissores e receptores</a:t>
            </a:r>
            <a:endParaRPr lang="pt-BR" sz="2400" b="1" dirty="0">
              <a:ln w="12700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230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1028228"/>
            <a:ext cx="903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“Para a realização dessas atividades,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emissor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receptor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guardam consigo possibilidades particulares nos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236898"/>
            <a:ext cx="792088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Recursos  do  cérebro</a:t>
            </a:r>
            <a:endParaRPr lang="pt-BR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746" y="2830807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recursos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em cuja intimidade se processam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elementares do campo nervoso, atendendo a ... </a:t>
            </a:r>
            <a:endParaRPr lang="pt-BR" sz="3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21" y="516009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trabalhos espontâneos do Espírito, como sejam:</a:t>
            </a:r>
            <a:endParaRPr lang="pt-BR" sz="3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22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8" y="980728"/>
            <a:ext cx="89972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“Para a realização dessas atividades, o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emissor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receptor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guardam consigo possibilidades particulares nos ... </a:t>
            </a:r>
            <a:endParaRPr lang="pt-BR" sz="23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260648"/>
            <a:ext cx="792088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Recursos  do  cérebro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6776" y="6055237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15616" y="3429000"/>
            <a:ext cx="2078501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ideação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745" y="1927949"/>
            <a:ext cx="88573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recursos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em cuja intimidade se processam </a:t>
            </a:r>
            <a:r>
              <a:rPr lang="pt-BR" sz="23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circuitos</a:t>
            </a:r>
            <a:r>
              <a:rPr lang="pt-BR" sz="23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elementares do campo nervoso, atendendo a ... </a:t>
            </a:r>
            <a:endParaRPr lang="pt-BR" sz="23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47664" y="4124572"/>
            <a:ext cx="2268035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seleção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990063" y="4813613"/>
            <a:ext cx="2592288" cy="52322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autocrítica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20" y="2871577"/>
            <a:ext cx="8857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trabalhos espontâneos do Espírito, como sejam:</a:t>
            </a:r>
            <a:endParaRPr lang="pt-BR" sz="24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411760" y="5515548"/>
            <a:ext cx="259228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expressão”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60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3" grpId="0" animBg="1"/>
      <p:bldP spid="1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1028228"/>
            <a:ext cx="903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do médium é o intérprete, porque está ligado ao corpo que serve para falar e por ser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cadeia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vós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se comunicam ...”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3261" y="349117"/>
            <a:ext cx="873658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rgbClr val="000000"/>
                </a:solidFill>
              </a:rPr>
              <a:t>Recursos do cérebro - O Livro dos Médiuns - AK</a:t>
            </a:r>
            <a:endParaRPr lang="pt-BR" sz="2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746" y="3630503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”quando encontramos em um médium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povoado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conhecimentos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adquiridos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 sua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vida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atual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seu Espírito rico de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conhecimentos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latentes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dele de preferência nos servimos ...”</a:t>
            </a:r>
            <a:endParaRPr lang="pt-BR" sz="3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99813" y="2996952"/>
            <a:ext cx="2784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(item 223 - 6ª q.)</a:t>
            </a:r>
            <a:endParaRPr lang="pt-BR" sz="2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88224" y="6094457"/>
            <a:ext cx="2424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(item 225)</a:t>
            </a:r>
            <a:endParaRPr lang="pt-BR" sz="2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02671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1028228"/>
            <a:ext cx="9032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do médium é o intérprete, porque está ligado ao corpo que serve para falar e por ser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cadeia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vós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os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se comunicam ...”</a:t>
            </a:r>
            <a:endParaRPr lang="pt-BR" sz="2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3261" y="349117"/>
            <a:ext cx="873658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rgbClr val="000000"/>
                </a:solidFill>
              </a:rPr>
              <a:t>Recursos do cérebro - O Livro dos Médiuns - AK</a:t>
            </a:r>
            <a:endParaRPr lang="pt-BR" sz="2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746" y="2259365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”quando encontramos em um médium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povoado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conhecimentos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adquiridos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 sua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vida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atual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seu Espírito rico de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conhecimentos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latentes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dele de preferência nos servimos ...”</a:t>
            </a:r>
            <a:endParaRPr lang="pt-BR" sz="2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76063" y="1776606"/>
            <a:ext cx="278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(item 223 - 6ª q.)</a:t>
            </a:r>
            <a:endParaRPr lang="pt-BR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15458" y="3361146"/>
            <a:ext cx="242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(item 225)</a:t>
            </a:r>
            <a:endParaRPr lang="pt-BR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854" y="3849173"/>
            <a:ext cx="9032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“Nesse caso, encontramos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os elementos próprios 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nosso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vestidura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palavra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lhe corresponda ...”, seja o médium intuitivo, </a:t>
            </a:r>
            <a:r>
              <a:rPr lang="pt-BR" sz="3200" b="1" kern="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semimecânico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mecânico. 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23728" y="6310481"/>
            <a:ext cx="6888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(item 225 - Erasto e Timóteo)</a:t>
            </a:r>
            <a:endParaRPr lang="pt-BR" sz="2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5188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33054" y="2481021"/>
            <a:ext cx="398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sogab.com.br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92799" y="795211"/>
            <a:ext cx="3302757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Recursos  do  cérebro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4110903"/>
            <a:ext cx="4246704" cy="249299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de memória, linguagem, escrita, associação das diversas áreas cerebrais, recepção e emissão de mensagens</a:t>
            </a:r>
            <a:endParaRPr lang="pt-BR" sz="2600" b="1" dirty="0">
              <a:ln w="12700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opticanet.com.br/images/leandro_rhein_art_2015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 bwMode="auto">
          <a:xfrm>
            <a:off x="4246705" y="2852936"/>
            <a:ext cx="4897295" cy="3983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ogab.com.br/anatomia/ment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3"/>
            <a:ext cx="5184576" cy="361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93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3652000" y="3024342"/>
            <a:ext cx="4914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www.sogab.com.br</a:t>
            </a:r>
          </a:p>
        </p:txBody>
      </p:sp>
      <p:pic>
        <p:nvPicPr>
          <p:cNvPr id="5124" name="Picture 4" descr="http://idata.over-blog.com/2/21/69/72/synap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59341" cy="632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5896" y="60199"/>
            <a:ext cx="8640000" cy="57600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Circuitos elementares do campo nervoso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5400000">
            <a:off x="6023345" y="3509793"/>
            <a:ext cx="5957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taneb.org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95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07504" y="126965"/>
            <a:ext cx="89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CAPÍTULO   </a:t>
            </a:r>
            <a:r>
              <a:rPr lang="pt-B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VI</a:t>
            </a:r>
            <a:endParaRPr lang="pt-B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185341" y="1772816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CONCEITO  DE  CIRCUITO  ELÉTRICO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185341" y="2617748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solidFill>
                  <a:srgbClr val="000099"/>
                </a:solidFill>
                <a:latin typeface="Britannic Bold" pitchFamily="34" charset="0"/>
              </a:rPr>
              <a:t>CONCEITO  DE  CIRCUITO  </a:t>
            </a:r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MEDIÚNICO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185341" y="3429000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0099"/>
                </a:solidFill>
                <a:latin typeface="Britannic Bold" pitchFamily="34" charset="0"/>
              </a:rPr>
              <a:t>CIRCUITO ABERTO  E  CIRCUITO FECHADO</a:t>
            </a:r>
            <a:endParaRPr lang="pt-BR" sz="2800" b="1" dirty="0">
              <a:ln w="11430"/>
              <a:solidFill>
                <a:srgbClr val="000099"/>
              </a:solidFill>
              <a:latin typeface="Britannic Bold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212637" y="5123340"/>
            <a:ext cx="746381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solidFill>
                  <a:srgbClr val="000099"/>
                </a:solidFill>
                <a:latin typeface="Britannic Bold" pitchFamily="34" charset="0"/>
              </a:rPr>
              <a:t>INDUTÂNCIA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185341" y="4301155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solidFill>
                  <a:srgbClr val="000099"/>
                </a:solidFill>
                <a:latin typeface="Britannic Bold" pitchFamily="34" charset="0"/>
              </a:rPr>
              <a:t>RESISTÊNCIA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212637" y="5930116"/>
            <a:ext cx="746381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solidFill>
                  <a:srgbClr val="000099"/>
                </a:solidFill>
                <a:latin typeface="Britannic Bold" pitchFamily="34" charset="0"/>
              </a:rPr>
              <a:t>CAPACITÂNCIA</a:t>
            </a:r>
          </a:p>
        </p:txBody>
      </p:sp>
      <p:sp>
        <p:nvSpPr>
          <p:cNvPr id="2" name="Elipse 1"/>
          <p:cNvSpPr/>
          <p:nvPr/>
        </p:nvSpPr>
        <p:spPr>
          <a:xfrm>
            <a:off x="479349" y="177293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1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96562" y="261763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2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67544" y="344610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3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84757" y="433130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4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79349" y="515724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5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96562" y="593972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6</a:t>
            </a:r>
            <a:endParaRPr lang="pt-BR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323528" y="726368"/>
            <a:ext cx="8568952" cy="758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20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/>
              </a:rPr>
              <a:t>CIRCUITO ELÉTRICO </a:t>
            </a:r>
            <a:r>
              <a:rPr lang="pt-BR" sz="2000" kern="1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/>
              </a:rPr>
              <a:t> E  CIRCUITO </a:t>
            </a:r>
            <a:r>
              <a:rPr lang="pt-BR" sz="20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/>
              </a:rPr>
              <a:t>MEDIÚNICO</a:t>
            </a:r>
          </a:p>
        </p:txBody>
      </p:sp>
    </p:spTree>
    <p:extLst>
      <p:ext uri="{BB962C8B-B14F-4D97-AF65-F5344CB8AC3E}">
        <p14:creationId xmlns:p14="http://schemas.microsoft.com/office/powerpoint/2010/main" val="14682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387" y="861445"/>
            <a:ext cx="8784976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CIRCUITO ABERTO  E  CIRCUITO FECHADO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613473"/>
            <a:ext cx="90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 corrente, em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sentido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convencional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no circuito elétrico, é expedida pelo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polo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positivo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gerador, circula nos ... </a:t>
            </a:r>
            <a:endParaRPr lang="pt-BR" sz="3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76007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3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391" y="3249113"/>
            <a:ext cx="90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aparelhos de utilização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gerador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alcançando-lhe 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polo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negativo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do qual passa ... ao polo positivo, prosseguindo em seu curso”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495" y="5325716"/>
            <a:ext cx="90103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 “corrente convencional” deriva, historicamente, das ideias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Benjamin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Franklin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18630" y="4761495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472" y="6452578"/>
            <a:ext cx="907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sem mistério. Stan </a:t>
            </a:r>
            <a:r>
              <a:rPr lang="pt-BR" sz="16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Gibilisco</a:t>
            </a:r>
            <a:r>
              <a:rPr lang="pt-BR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p. 195 - 2ª ed. - Alta Books Ed. - 2013)</a:t>
            </a:r>
            <a:endParaRPr lang="pt-BR" sz="16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32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387" y="706015"/>
            <a:ext cx="8784976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CIRCUITO ABERTO  E  CIRCUITO FECHADO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65276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 corrente, em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sentido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convencional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no circuito elétrico, é expedida pelo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polo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positivo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gerador, circula nos ...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81007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3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5" y="2066688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aparelhos de utilização 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gerador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alcançando-lhe 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polo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negativo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do qual passa ... ao polo positivo, prosseguindo em seu curso”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621" y="3177670"/>
            <a:ext cx="901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 “corrente convencional” deriva, historicamente, das ideias de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Benjamin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Franklin</a:t>
            </a:r>
            <a:endParaRPr lang="pt-BR" sz="2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37615" y="2682241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371" y="4109245"/>
            <a:ext cx="901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“Os elétrons ... na verdade se movem na direção oposta. Eles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saem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terminal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negativo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bateria, através do fio e da lâmpada, para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terminal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positivo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472" y="6309320"/>
            <a:ext cx="907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sem mistério. Stan </a:t>
            </a:r>
            <a:r>
              <a:rPr lang="pt-BR" sz="16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Gibilisco</a:t>
            </a:r>
            <a:r>
              <a:rPr lang="pt-BR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p. 195 - 2ª ed. - Alta Books Ed. - 2013)</a:t>
            </a:r>
            <a:endParaRPr lang="pt-BR" sz="16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44239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47723" y="332656"/>
            <a:ext cx="2736304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FFC000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Benjamin Franklin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2098" y="6249187"/>
            <a:ext cx="28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edukavita.blogspot.com</a:t>
            </a:r>
            <a:endParaRPr lang="pt-BR" sz="1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7505" y="5875981"/>
            <a:ext cx="3456382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</a:rPr>
              <a:t>R</a:t>
            </a:r>
            <a:r>
              <a:rPr lang="pt-BR" sz="1600" b="1" dirty="0" smtClean="0">
                <a:solidFill>
                  <a:srgbClr val="000000"/>
                </a:solidFill>
              </a:rPr>
              <a:t>etrato </a:t>
            </a:r>
            <a:r>
              <a:rPr lang="pt-BR" sz="1600" b="1" dirty="0">
                <a:solidFill>
                  <a:srgbClr val="000000"/>
                </a:solidFill>
              </a:rPr>
              <a:t>de David Martin, </a:t>
            </a:r>
            <a:r>
              <a:rPr lang="pt-BR" sz="1600" b="1" dirty="0" smtClean="0">
                <a:solidFill>
                  <a:srgbClr val="000000"/>
                </a:solidFill>
              </a:rPr>
              <a:t>1767</a:t>
            </a:r>
            <a:endParaRPr lang="pt-BR" sz="1600" b="1" dirty="0">
              <a:solidFill>
                <a:srgbClr val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9779" y="175249"/>
            <a:ext cx="5315892" cy="609397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Cientista de vasta cultura,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sugeriu os nomes de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positivo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negativo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as duas cargas elétricas opostas, sustentando que a eletricidade consistia em uma espécie de fluido.</a:t>
            </a:r>
          </a:p>
          <a:p>
            <a:pPr algn="ctr"/>
            <a:endParaRPr lang="pt-BR" sz="16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Assim, um objeto com maior quantidade de carga seria positivo e o outro, com menor quantidade, negativo.</a:t>
            </a:r>
          </a:p>
          <a:p>
            <a:pPr algn="ctr"/>
            <a:endParaRPr lang="pt-BR" sz="16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fluido se deslocaria do ponto onde se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acumulava (+)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outro de menor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densidade (-). </a:t>
            </a:r>
          </a:p>
          <a:p>
            <a:pPr algn="ctr"/>
            <a:endParaRPr lang="pt-BR" sz="16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explicou a natureza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elétrica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raio.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84505" y="6284812"/>
            <a:ext cx="535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Energia. Biblioteca Científica Life - p.119 -                         Ed. José Olympio - 1982)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lh3.googleusercontent.com/proxy/7MEwbe6THuzVBf045ofIJuaz-d76zPmCOmyZbPy0W5OguWmndjzll2JBNZh_jfdK-M5iiEhQWaMn4ZBMPQfOMEfDAd5rt1fWGOuQk5oFcJLhY8b0P_xdo4jfsLGR=s0-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661"/>
            <a:ext cx="3456383" cy="340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61786" y="5189091"/>
            <a:ext cx="2520279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</a:rPr>
              <a:t>1706 </a:t>
            </a:r>
            <a:r>
              <a:rPr lang="pt-BR" sz="2000" b="1" dirty="0">
                <a:solidFill>
                  <a:srgbClr val="000000"/>
                </a:solidFill>
              </a:rPr>
              <a:t>- 1790</a:t>
            </a:r>
          </a:p>
        </p:txBody>
      </p:sp>
    </p:spTree>
    <p:extLst>
      <p:ext uri="{BB962C8B-B14F-4D97-AF65-F5344CB8AC3E}">
        <p14:creationId xmlns:p14="http://schemas.microsoft.com/office/powerpoint/2010/main" val="21264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3" y="1643316"/>
            <a:ext cx="8795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“Entretanto, para que a corrente se mantenha, é imprescindível que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interruptor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manobra se demore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ligado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ou, ... 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7544" y="550421"/>
            <a:ext cx="8136904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Circuito  fechado</a:t>
            </a:r>
            <a:endParaRPr lang="pt-BR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8246" y="4077072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mais claramente, que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esteja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fechado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vez que em regime de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aberto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circula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73360" y="5791619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995268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31996" y="6017513"/>
            <a:ext cx="398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elisiofisica.blogspot.com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319759"/>
            <a:ext cx="8544036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Circuitos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2050" name="Picture 2" descr="http://2.bp.blogspot.com/--Mrf_V1atlU/VLwz16O3cAI/AAAAAAAABZ0/n84VmG8LRdI/s1600/CircuitoAber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3728"/>
            <a:ext cx="4320480" cy="455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bEGor0M_MiU/VLw0CERiJQI/AAAAAAAABaM/V8pwP5fhesY/s1600/RepresentCircFechad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99" y="1241853"/>
            <a:ext cx="4426550" cy="455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83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764704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equilibra-se igualmente entre a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entidade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comunicante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mas, para que ... </a:t>
            </a:r>
            <a:endParaRPr lang="pt-BR" sz="29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79929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Corrente mental  e  atenção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5343" y="3789040"/>
            <a:ext cx="8960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 mostre em equilíbrio ou, mais exatamente, é preciso que 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permaneça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fechado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porque em ... </a:t>
            </a:r>
            <a:endParaRPr lang="pt-BR" sz="29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29" y="2276872"/>
            <a:ext cx="9037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 lhe alimente o fluxo energético em circulação, é indispensável que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constante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aceitação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adesão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médium ...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762" y="5301208"/>
            <a:ext cx="89608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regime de circuito aberto, ou </a:t>
            </a:r>
            <a:r>
              <a:rPr lang="pt-BR" sz="29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desatenção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concentrado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), a corrente de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associação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articula</a:t>
            </a:r>
            <a:r>
              <a:rPr lang="pt-BR" sz="29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9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48264" y="6320218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51594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76056" y="1484784"/>
            <a:ext cx="398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cercx.com.br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75249"/>
            <a:ext cx="854403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Corrente mental no circuito mediúnico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3074" name="Picture 2" descr="https://i.ytimg.com/vi/JpfmjDl_eJ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5" y="1052736"/>
            <a:ext cx="780886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5584" y="5877272"/>
            <a:ext cx="8559971" cy="76944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expositor, em estado de atenção, recebe inspiração do amigo espiritual durante a palestra.</a:t>
            </a:r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6402152" y="3136464"/>
            <a:ext cx="4519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www.cercx.com.br</a:t>
            </a:r>
          </a:p>
        </p:txBody>
      </p:sp>
    </p:spTree>
    <p:extLst>
      <p:ext uri="{BB962C8B-B14F-4D97-AF65-F5344CB8AC3E}">
        <p14:creationId xmlns:p14="http://schemas.microsoft.com/office/powerpoint/2010/main" val="3193305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7189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RESISTÊNCIA 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89784"/>
            <a:ext cx="902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 circuito elétrico possui ... “constantes ou parâmetros a saber: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4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3341310"/>
            <a:ext cx="902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propriedade que assinala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como provisão de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calor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correspondendo à despesa de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atrito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mecânica”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1" y="2436047"/>
            <a:ext cx="2472637" cy="55399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20711" y="2424172"/>
            <a:ext cx="2698112" cy="55399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868144" y="2436047"/>
            <a:ext cx="3083851" cy="553998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496" y="5357534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“Igualmente no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significa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dissipação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destinada ... 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 animBg="1"/>
      <p:bldP spid="10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8614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RESISTÊNCIA 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581300"/>
            <a:ext cx="9022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 circuito elétrico possui ... “constantes ou parâmetros a saber: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176007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4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2636912"/>
            <a:ext cx="9022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propriedade que assinala 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como provisão de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calor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correspondendo à despesa de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atrito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mecânica”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2023707"/>
            <a:ext cx="1824564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03848" y="2011832"/>
            <a:ext cx="1990942" cy="40011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96136" y="2023707"/>
            <a:ext cx="2275580" cy="40011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496" y="3861048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“Igualmente no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significa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dissipação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destinada ... 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5" y="5016078"/>
            <a:ext cx="90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à sustentação de base entre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comunicante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e  o  médium”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452320" y="6053226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86290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764704"/>
            <a:ext cx="8886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 material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possui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 livres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passam de um átomo a outro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64890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Resistência   -   Conceito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6371" y="1772816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Quando os elétrons movem-se em maior quantidade temos uma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elétrica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(como a água em um cano)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883" y="509897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Quando uma corrente passa por um fio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este oferece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oposição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à passagem dos elétrons     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321794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Medimos a corrente em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ampères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quando uma carga de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coulomb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passa por um ponto do condutor em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segundo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temos uma corrente de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ampère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intensidade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870978" y="6153429"/>
            <a:ext cx="324000" cy="25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19138" y="6453336"/>
            <a:ext cx="89761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na Escola Secundária. </a:t>
            </a:r>
            <a:r>
              <a:rPr lang="pt-BR" sz="15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Blackwood</a:t>
            </a: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vol. 2 - cap. 25/26 - Ed. Fundo Cultura 1971)</a:t>
            </a:r>
            <a:endParaRPr lang="pt-BR" sz="15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17917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6" grpId="0"/>
      <p:bldP spid="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838453"/>
            <a:ext cx="8496944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CONCEITO  DE  CIRCUITO  ELÉTRICO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95" y="1798945"/>
            <a:ext cx="90222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“extensão do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que se movimenta uma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sempre que se sustente uma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diferença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potencial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(voltagem) em seus extremos”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81642" y="152257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5" y="4246056"/>
            <a:ext cx="90222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circuito encerra um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outro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abrangendo 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gerador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... </a:t>
            </a:r>
            <a:endParaRPr lang="pt-BR" sz="32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452320" y="5877272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432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861978"/>
            <a:ext cx="888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 material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possui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 livres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passou de um átomo a outro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248015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Resistência   -   Conceito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8246" y="155755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Quando os elétrons movem-se em maior quantidade temos uma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elétrica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(como a água em um cano)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883" y="3314021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Quando uma corrente passa por um fio 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este oferece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oposição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à passagem dos elétrons      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endParaRPr lang="pt-BR" sz="2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282159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Medimos a corrente em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ampères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quando uma carga de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coulomb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passa por um ponto de um condutor em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segundo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temos uma corrente de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ampère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intensidade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644008" y="3749345"/>
            <a:ext cx="252000" cy="216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2621" y="4365104"/>
            <a:ext cx="888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Quanto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fio,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será a passagem da corrente e vice-versa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8246" y="5724545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Medimos a resistência em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ohms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53336"/>
            <a:ext cx="89761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na Escola Secundária. </a:t>
            </a:r>
            <a:r>
              <a:rPr lang="pt-BR" sz="15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Blackwood</a:t>
            </a: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vol. 2 - cap. 25/26 - Ed. Fundo Cultura 1971)</a:t>
            </a:r>
            <a:endParaRPr lang="pt-BR" sz="15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72445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3388" y="692696"/>
            <a:ext cx="2638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FFC000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Coulomb</a:t>
            </a:r>
          </a:p>
        </p:txBody>
      </p:sp>
      <p:sp>
        <p:nvSpPr>
          <p:cNvPr id="2" name="Retângulo 1"/>
          <p:cNvSpPr/>
          <p:nvPr/>
        </p:nvSpPr>
        <p:spPr>
          <a:xfrm>
            <a:off x="834092" y="6090056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pt.wikipedia.org</a:t>
            </a:r>
            <a:endParaRPr lang="pt-BR" sz="14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58" y="5499987"/>
            <a:ext cx="2016224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dirty="0" smtClean="0">
                <a:solidFill>
                  <a:srgbClr val="000000"/>
                </a:solidFill>
              </a:rPr>
              <a:t>1736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b="1" dirty="0" smtClean="0">
                <a:solidFill>
                  <a:srgbClr val="000000"/>
                </a:solidFill>
              </a:rPr>
              <a:t>1806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361471" y="432032"/>
            <a:ext cx="5627741" cy="603242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Augustin de 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Coulomb, físico francês, estudioso da eletricidade e do magnetismo.</a:t>
            </a:r>
          </a:p>
          <a:p>
            <a:pPr algn="ctr"/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Experimentador genial </a:t>
            </a:r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realizou uma experiência histórica com uma balança de torção para determinar a força exercida entre duas cargas elétricas 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(Lei </a:t>
            </a:r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Coulomb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26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sua homenagem, 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unidade </a:t>
            </a:r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 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elétrica recebeu o nome de </a:t>
            </a:r>
            <a:r>
              <a:rPr lang="pt-BR" sz="2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</a:t>
            </a:r>
            <a:r>
              <a:rPr lang="pt-BR" sz="26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                                 equivale a </a:t>
            </a:r>
            <a:r>
              <a:rPr lang="pt-BR" sz="26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6,242</a:t>
            </a:r>
            <a:r>
              <a:rPr lang="pt-BR" sz="26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26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BR" sz="2600" b="1" baseline="300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pt-BR" sz="26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elétrons</a:t>
            </a:r>
            <a:r>
              <a:rPr lang="pt-BR" sz="2600" b="1" dirty="0" smtClean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600" b="1" dirty="0">
              <a:ln w="12700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iteelectrotechnique.free.fr/Mesure%20en%20physique%20et%20informatique/images/Image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2" y="1556792"/>
            <a:ext cx="2999161" cy="3528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0488" y="626743"/>
            <a:ext cx="2638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FFC000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Ampère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560" y="6090056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pt.wikipedia.org</a:t>
            </a:r>
            <a:endParaRPr lang="pt-BR" sz="14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5468016"/>
            <a:ext cx="2016224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dirty="0" smtClean="0">
                <a:solidFill>
                  <a:srgbClr val="000000"/>
                </a:solidFill>
              </a:rPr>
              <a:t>1775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b="1" dirty="0" smtClean="0">
                <a:solidFill>
                  <a:srgbClr val="000000"/>
                </a:solidFill>
              </a:rPr>
              <a:t>1836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185875" y="335079"/>
            <a:ext cx="5789730" cy="6186309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André-Marie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Ampère - Lyon, França - professor da Escola Politécnica de Paris, interessou-se pela física e matemática.</a:t>
            </a:r>
          </a:p>
          <a:p>
            <a:pPr algn="ctr"/>
            <a:endParaRPr lang="pt-BR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Partindo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experiências feitas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pt-BR" sz="2200" b="1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Oersted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o efeito magnético da corrente elétrica,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desenvolveu a teoria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possibilitou a construção de um grande número de aparelhos eletromagnéticos. </a:t>
            </a:r>
            <a:endParaRPr lang="pt-BR" sz="2200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Descobriu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leis que regem as atrações e repulsões das correntes elétricas entre si. Idealizou o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galvanômetro e 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telégrafo elétrico e, em colaboração com </a:t>
            </a:r>
            <a:r>
              <a:rPr lang="pt-BR" sz="22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Arago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eletroímã.</a:t>
            </a:r>
          </a:p>
        </p:txBody>
      </p:sp>
      <p:pic>
        <p:nvPicPr>
          <p:cNvPr id="2050" name="Picture 2" descr="http://www.geocities.ws/saladefisica9/biografias/ampe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7" y="1556792"/>
            <a:ext cx="2746562" cy="3673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49305" y="620688"/>
            <a:ext cx="2928232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FFC000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Georg Simon Ohm</a:t>
            </a:r>
          </a:p>
        </p:txBody>
      </p:sp>
      <p:sp>
        <p:nvSpPr>
          <p:cNvPr id="2" name="Retângulo 1"/>
          <p:cNvSpPr/>
          <p:nvPr/>
        </p:nvSpPr>
        <p:spPr>
          <a:xfrm>
            <a:off x="985310" y="5805264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pt.wikipedia.org</a:t>
            </a:r>
            <a:endParaRPr lang="pt-BR" sz="14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52192" y="5229200"/>
            <a:ext cx="2016224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dirty="0" smtClean="0">
                <a:solidFill>
                  <a:srgbClr val="000000"/>
                </a:solidFill>
              </a:rPr>
              <a:t>1789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b="1" dirty="0" smtClean="0">
                <a:solidFill>
                  <a:srgbClr val="000000"/>
                </a:solidFill>
              </a:rPr>
              <a:t>1854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02378" y="85704"/>
            <a:ext cx="5617871" cy="67403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matemático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alemão, Ohm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desenvolveu a primeira teoria matemática da condução elétrica nos circuitos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publicada em 1828, fabricando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fios metálicos de diferentes comprimentos e diâmetros usados nos seus estudos da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condução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elétrica. </a:t>
            </a:r>
            <a:endParaRPr lang="pt-BR" sz="2200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trabalho não recebeu o merecido reconhecimento na sua época, tendo a famosa lei de Ohm permanecido desconhecida até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1841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recebeu a medalha </a:t>
            </a:r>
            <a:r>
              <a:rPr lang="pt-BR" sz="22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Copley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Royal </a:t>
            </a:r>
            <a:r>
              <a:rPr lang="pt-BR" sz="22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sz="2200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seu nome foi dado à unidade de resistência elétrica no Sistema Internacional de Unidades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Congresso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 </a:t>
            </a:r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Elétrico, 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1893.</a:t>
            </a:r>
            <a:endParaRPr lang="pt-BR" sz="2200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thefamouspeople.com/profiles/images/georg-oh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" y="1969552"/>
            <a:ext cx="3331649" cy="297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909478"/>
            <a:ext cx="9055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Quatro coisas determinam a resistência de     um  fio: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48015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Resistência   -   algumas propriedades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8246" y="1972755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</a:t>
            </a: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Comprimento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quanto maior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aumenta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Haverá mais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colisões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os átomos do condutor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347725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Área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secção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transversal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(grossura)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quanto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será  a  resistência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614462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Temperatura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quanto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haverá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resistência no condutor metálico (maior vibração dos átomos) - Menor temperatura, melhor para a corrente     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Supercondutores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487774" y="6082179"/>
            <a:ext cx="324000" cy="25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19138" y="6453336"/>
            <a:ext cx="89761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na Escola Secundária. </a:t>
            </a:r>
            <a:r>
              <a:rPr lang="pt-BR" sz="15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Blackwood</a:t>
            </a: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vol. 2 - cap. 25/26 - Ed. Fundo Cultura 1971)</a:t>
            </a:r>
            <a:endParaRPr lang="pt-BR" sz="15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87853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/>
      <p:bldP spid="9" grpId="0"/>
      <p:bldP spid="11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909478"/>
            <a:ext cx="9055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Quatro coisas determinam a resistência de  um  fio: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7544" y="248015"/>
            <a:ext cx="813690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Resistência  -  algumas propriedades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8246" y="134076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1 -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Comprimento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quanto maior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aumenta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Haverá mais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colisões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os átomos do condutor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13285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2 -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Área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secção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transversal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grossura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quanto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será a resistência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278092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Temperatura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quanto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haverá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resistência no condutor metálico (maior vibração dos átomos) - Menor temperatura, melhor para a corrente      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Supercondutores</a:t>
            </a:r>
            <a:endParaRPr lang="pt-BR" sz="2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955790" y="3506347"/>
            <a:ext cx="288000" cy="216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1996" y="4031193"/>
            <a:ext cx="89281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4</a:t>
            </a: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Material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resistência de um fio depende do material de que é feito - Prata, Cobre, Ouro e Alumínio são os melhores materiais condutores</a:t>
            </a:r>
            <a:endParaRPr lang="pt-BR" sz="3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9138" y="6309320"/>
            <a:ext cx="91631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(Física na Escola Secundária. </a:t>
            </a:r>
            <a:r>
              <a:rPr lang="pt-BR" sz="15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Blackwood</a:t>
            </a:r>
            <a:r>
              <a:rPr lang="pt-BR" sz="15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vol. 2 - cap. 25/26 - Ed. Fundo Cultura 1971)</a:t>
            </a:r>
            <a:endParaRPr lang="pt-BR" sz="15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15782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6953686" y="4744985"/>
            <a:ext cx="340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www.up.edu.br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5136" y="95832"/>
            <a:ext cx="8644735" cy="304698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Supercondutores são os materiais que têm a propriedade de conduzir a corrente elétrica sem nenhuma resistência e, consequentemente, sem perda de energia. As pesquisas atuais mostram que poucos materiais apresentam a propriedade da supercondutividade, como certas cerâmicas que, quando resfriadas a temperaturas extremamente baixas (-183ºC) , tornam-se supercondutores.</a:t>
            </a:r>
          </a:p>
        </p:txBody>
      </p:sp>
      <p:pic>
        <p:nvPicPr>
          <p:cNvPr id="7" name="Picture 4" descr="Resultado de imagem para materiais supercondu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65" y="3284984"/>
            <a:ext cx="714375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33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6519446"/>
            <a:ext cx="3690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www.geocities.ws/saladefisica7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14101" y="229802"/>
            <a:ext cx="4053649" cy="646330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ln w="127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1987, cerâmicas supercondutores de eletricidade foram desenvolvidas, permitindo diminuição drástica da resistência de tal forma que a corrente flui pelo material, sem perder energia. Diversas aplicações surgiram após, como computadores rápidos, reatores nucleares de grande energia e monotrilhos muito velozes para o transporte de passageiros no séc. XXI</a:t>
            </a:r>
          </a:p>
        </p:txBody>
      </p:sp>
      <p:pic>
        <p:nvPicPr>
          <p:cNvPr id="4" name="Picture 6" descr="http://www.geocities.ws/saladefisica7/funciona/levitaca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7" y="177523"/>
            <a:ext cx="4946464" cy="3539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eocities.ws/saladefisica7/funciona/levitacao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" y="4005064"/>
            <a:ext cx="4924425" cy="234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9275" y="773698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Vamos colocar uma barra de ferro doce num campo magnético, como ilustrado a seguir. Devido à sua permeabilidade, o campo é distorcido e o fluxo magnético passa pelo ferro, em vez de pelo ar. A barra de ferro doce se transforma num ímã, nessas circunstâncias, com a extremidade A como </a:t>
            </a:r>
            <a:r>
              <a:rPr lang="pt-BR" sz="1400" dirty="0" err="1"/>
              <a:t>pólo</a:t>
            </a:r>
            <a:r>
              <a:rPr lang="pt-BR" sz="1400" dirty="0"/>
              <a:t> S e com a B como </a:t>
            </a:r>
            <a:r>
              <a:rPr lang="pt-BR" sz="1400" dirty="0" err="1"/>
              <a:t>pólo</a:t>
            </a:r>
            <a:r>
              <a:rPr lang="pt-BR" sz="1400" dirty="0"/>
              <a:t> N. Diz-se que essa barra está imantada por indução. O magnetismo produzido numa substância ferromagnética, pela influência de um campo magnético, é chamado magnetismo induzido.</a:t>
            </a:r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Imantando </a:t>
            </a:r>
            <a:r>
              <a:rPr lang="pt-BR" sz="1400" dirty="0"/>
              <a:t>uma barra de ferro por indução.</a:t>
            </a:r>
          </a:p>
          <a:p>
            <a:endParaRPr lang="pt-BR" sz="1400" dirty="0"/>
          </a:p>
          <a:p>
            <a:r>
              <a:rPr lang="pt-BR" sz="1400" dirty="0"/>
              <a:t>Se o campo magnético for retirado, removendo-se os dois ímãs de barra (ou o ímã em forma de U), a maior parte do magnetismo induzido se perde; os ímãs produzidos por indução são conhecidos como ímãs temporários. Um pedaço de aço temperado não é tão fortemente magnetizado por indução, mas conserva maior magnetismo residual, quando retirado do campo indutor.</a:t>
            </a:r>
          </a:p>
          <a:p>
            <a:endParaRPr lang="pt-BR" sz="1400" dirty="0"/>
          </a:p>
          <a:p>
            <a:r>
              <a:rPr lang="pt-BR" sz="1400" dirty="0"/>
              <a:t>Não há diferença significativa no processo, se a barra de ferro da ilustração acima for posta em contato com um dos </a:t>
            </a:r>
            <a:r>
              <a:rPr lang="pt-BR" sz="1400" dirty="0" err="1"/>
              <a:t>pólos</a:t>
            </a:r>
            <a:r>
              <a:rPr lang="pt-BR" sz="1400" dirty="0"/>
              <a:t> magnéticos. O processo de imantação é um pouco mais eficiente, devido à redução da lacuna de ar; a isso, às vezes, se dá o nome de imantação por contato, como no caso abaixo ilustrado.</a:t>
            </a:r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O prego se transforma num ímã,</a:t>
            </a:r>
          </a:p>
          <a:p>
            <a:r>
              <a:rPr lang="pt-BR" sz="1400" dirty="0"/>
              <a:t>por indução.  As tachas também.</a:t>
            </a:r>
          </a:p>
          <a:p>
            <a:endParaRPr lang="pt-BR" sz="1400" dirty="0"/>
          </a:p>
        </p:txBody>
      </p:sp>
      <p:pic>
        <p:nvPicPr>
          <p:cNvPr id="3" name="Picture 2" descr="http://www.feiradeciencias.com.br/sala13/image13/13_T01_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346325"/>
            <a:ext cx="4562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feiradeciencias.com.br/sala13/image13/13_T01_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89240"/>
            <a:ext cx="2057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051720" y="13374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http://www.feiradeciencias.com.br/sala13/13_t01.asp</a:t>
            </a:r>
          </a:p>
        </p:txBody>
      </p:sp>
    </p:spTree>
    <p:extLst>
      <p:ext uri="{BB962C8B-B14F-4D97-AF65-F5344CB8AC3E}">
        <p14:creationId xmlns:p14="http://schemas.microsoft.com/office/powerpoint/2010/main" val="24485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7189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INDUTÂNCIA 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89784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circuito elétrico,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peculiaridade através da qual a energia é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acumulada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5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2852936"/>
            <a:ext cx="902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provocado pela corrente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impedindo-lhe a alteração, seja por aumento ou por diminuição”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496" y="3940721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vista da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quando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aparece, na intimidade do circuito determinado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acréscimo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6" y="5391240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opondo-se à mudança, o que faz dessa propriedade uma característica semelhante ao resultado da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inércia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mecânica”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653" y="838453"/>
            <a:ext cx="8496944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CONCEITO  DE  CIRCUITO  ELÉTRICO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95" y="1484784"/>
            <a:ext cx="9022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“extensão do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que se movimenta uma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sempre que se sustente uma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diferença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potencial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(voltagem) em seus extremos”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5" y="2618909"/>
            <a:ext cx="902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circuito encerra um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condutor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outro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000" b="1" kern="0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abrangendo o </a:t>
            </a:r>
            <a:r>
              <a:rPr lang="pt-BR" sz="2000" b="1" kern="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gerador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... 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5" y="3584219"/>
            <a:ext cx="90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os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aparelhos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utilização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englobarem os serviços de:</a:t>
            </a:r>
          </a:p>
        </p:txBody>
      </p:sp>
      <p:sp>
        <p:nvSpPr>
          <p:cNvPr id="9" name="Retângulo 8"/>
          <p:cNvSpPr/>
          <p:nvPr/>
        </p:nvSpPr>
        <p:spPr>
          <a:xfrm>
            <a:off x="841086" y="4788604"/>
            <a:ext cx="3350172" cy="55399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geração,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16016" y="4788604"/>
            <a:ext cx="3349086" cy="55399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  <a:sym typeface="Wingdings 2"/>
              </a:rPr>
              <a:t>transmissão,</a:t>
            </a:r>
            <a:endParaRPr lang="pt-BR" sz="3000" b="1" kern="0" dirty="0">
              <a:solidFill>
                <a:sysClr val="windowText" lastClr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10974" y="5539298"/>
            <a:ext cx="335017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transformação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16017" y="5510912"/>
            <a:ext cx="3349086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  <a:sym typeface="Wingdings 2"/>
              </a:rPr>
              <a:t>e  distribuição</a:t>
            </a:r>
            <a:endParaRPr lang="pt-BR" sz="3000" b="1" kern="0" dirty="0">
              <a:solidFill>
                <a:sysClr val="windowText" lastClr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10974" y="6156593"/>
            <a:ext cx="7254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 energia </a:t>
            </a:r>
            <a:endParaRPr lang="pt-BR" sz="32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661392" y="630932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698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7189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INDUTÂNCIA 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89784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circuito elétrico,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peculiaridade através da qual a energia é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acumulada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5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2132856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provocado pela corrente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impedindo-lhe a alteração, seja por aumento ou por diminuição”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496" y="2865130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vista da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quando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aparece, na intimidade do circuito determinado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acréscimo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6" y="3573016"/>
            <a:ext cx="902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opondo-se à mudança, o que faz dessa propriedade uma característica semelhante ao resultado da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inércia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mecânica”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745" y="4565446"/>
            <a:ext cx="902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“Se o circuito elétrico ... sofre abrupta solução de continuidade, o efeito ... produz uma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descarga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cujas consequências variam com a intensidade da corrente ...”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08304" y="6197242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270845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1052736"/>
            <a:ext cx="90557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“de vez que o circuito, encerrando bobinas e motores, caracteriza-se por natureza profundamente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indutiva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(armazena energia elétrica no campo magnético)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48015"/>
            <a:ext cx="820891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Indutância</a:t>
            </a:r>
            <a:endParaRPr lang="pt-BR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3068960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implementos esses que não devem ser interrompidos de chofre e cujos movimentos devem ser reduzidos devagar, único modo de ...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709462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frustrar o aparecimento de correntes extras (sob a forma de faíscas), suscetíveis de determinar fechamentos ou rupturas desastrosas para os aparelhos de utilização”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84368" y="630932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76183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32656"/>
            <a:ext cx="854403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Circuito de </a:t>
            </a:r>
            <a:r>
              <a:rPr lang="pt-BR" sz="3200" b="1" dirty="0" err="1" smtClean="0">
                <a:ln w="50800"/>
                <a:solidFill>
                  <a:srgbClr val="0066CC">
                    <a:shade val="50000"/>
                  </a:srgbClr>
                </a:solidFill>
              </a:rPr>
              <a:t>auto-indutância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6125" y="5405233"/>
            <a:ext cx="8559971" cy="1200329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interrupção do circuito em  C  libera uma faísca, produzida pela voltagem acumulada no mesmo, que acende instantaneamente o gás </a:t>
            </a:r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09039" y="4708169"/>
            <a:ext cx="6119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(Física </a:t>
            </a:r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Escola Secundária. </a:t>
            </a:r>
            <a:r>
              <a:rPr lang="pt-BR" sz="1600" b="1" dirty="0" err="1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Blackwood</a:t>
            </a:r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vol. 2 - cap. </a:t>
            </a:r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 </a:t>
            </a:r>
          </a:p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124 - Ed</a:t>
            </a:r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Fundo Cultura </a:t>
            </a:r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1971)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7744" r="3715" b="19452"/>
          <a:stretch/>
        </p:blipFill>
        <p:spPr>
          <a:xfrm>
            <a:off x="703997" y="1052737"/>
            <a:ext cx="7704225" cy="3655432"/>
          </a:xfrm>
          <a:prstGeom prst="rect">
            <a:avLst/>
          </a:prstGeom>
          <a:solidFill>
            <a:schemeClr val="tx1">
              <a:alpha val="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5448386" y="1367345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C</a:t>
            </a:r>
            <a:endParaRPr lang="pt-BR" b="1" dirty="0">
              <a:solidFill>
                <a:srgbClr val="0000CC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273237" y="5485333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05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896845"/>
            <a:ext cx="9055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“Também no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 mediúnico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verifica-se a mesma propriedade, ante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mento-eletromagnética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armazenada no campo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99757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Indutância   e  circuito  mediúnico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5807979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conjugação mediúnica certo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aumento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impedindo a variação”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390299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associação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entre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entidade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comunicante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provocada pelo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ambos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obstando possíveis variações”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321479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virtude de semelhante princípio, se aparece alguma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alteração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surge nas profundezas da ...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949424" y="626925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0984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9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1035893"/>
            <a:ext cx="9055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violência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interfere criando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mudanças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bruscas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determina uma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descarga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cujos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51937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Indutância   e  circuito  mediúnico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69323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efeitos se hierarquizam conforme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intensidade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integração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andamento (Espírito   Médium), porquanto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78147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(que envolve estruturas celulares do médium e do Espírito)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mostra-se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fortemente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indutivo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não deve ser submetido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interrupções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intempestivas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949424" y="626925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" name="Seta para a esquerda e para a direita 1"/>
          <p:cNvSpPr/>
          <p:nvPr/>
        </p:nvSpPr>
        <p:spPr>
          <a:xfrm>
            <a:off x="1979768" y="3676771"/>
            <a:ext cx="468000" cy="288000"/>
          </a:xfrm>
          <a:prstGeom prst="left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12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8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692696"/>
            <a:ext cx="90557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“Se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violência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interfere criando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mudanças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bruscas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determina uma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descarga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cujos ... 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16632"/>
            <a:ext cx="8208912" cy="55399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000" b="1" dirty="0" smtClean="0">
                <a:ln w="50800"/>
                <a:solidFill>
                  <a:srgbClr val="000000"/>
                </a:solidFill>
              </a:rPr>
              <a:t>Indutância   e  circuito  mediúnico</a:t>
            </a:r>
            <a:endParaRPr lang="pt-BR" sz="3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181694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efeitos se hierarquizam conforme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intensidade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integração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andamento (Espírito      Médium), porquanto o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2969076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(que envolve estruturas celulares do médium e do Espírito)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mostra-se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fortemente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indutivo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não deve ser submetido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interrupções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intempestivas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949424" y="626925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750" y="4319225"/>
            <a:ext cx="90557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sendo necessário </a:t>
            </a:r>
            <a:r>
              <a:rPr lang="pt-BR" sz="3200" b="1" kern="0" dirty="0" err="1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atenuar-se-lhe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intensidade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(no desligamento) para que se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impossibilite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extracorrentes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magnéticas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... </a:t>
            </a: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290367" y="2268717"/>
            <a:ext cx="324000" cy="216000"/>
          </a:xfrm>
          <a:prstGeom prst="left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865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730595"/>
            <a:ext cx="905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“Se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violência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interfere criando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mudanças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bruscas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indutância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plano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determina uma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descarga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cujos ... </a:t>
            </a:r>
            <a:endParaRPr lang="pt-BR" sz="2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16632"/>
            <a:ext cx="8208912" cy="553998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000" b="1" dirty="0" smtClean="0">
                <a:ln w="50800"/>
                <a:solidFill>
                  <a:srgbClr val="000000"/>
                </a:solidFill>
              </a:rPr>
              <a:t>Indutância   e  circuito  mediúnico</a:t>
            </a:r>
            <a:endParaRPr lang="pt-BR" sz="3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1484784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efeitos se hierarquizam conforme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intensidade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integração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andamento (Espírito      Médium), porquanto  o 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2485345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(que envolve estruturas celulares do médium e do Espírito)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mostra-se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fortemente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indutivo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não deve ser submetido a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interrupções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intempestivas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05697" y="6345903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8246" y="3493457"/>
            <a:ext cx="9055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sendo necessário </a:t>
            </a:r>
            <a:r>
              <a:rPr lang="pt-BR" sz="2000" b="1" kern="0" dirty="0" err="1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atenuar-se-lhe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intensidade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(no desligamento) para que se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impossibilite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extracorrentes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magnéticas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...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750" y="4514344"/>
            <a:ext cx="9055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capazes de operar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desajustes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perturbações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físicas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perispirituais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emocionais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resultados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imprevisíveis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para 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 e para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entidade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comunicante</a:t>
            </a:r>
          </a:p>
        </p:txBody>
      </p:sp>
      <p:sp>
        <p:nvSpPr>
          <p:cNvPr id="12" name="Seta para a esquerda e para a direita 11"/>
          <p:cNvSpPr/>
          <p:nvPr/>
        </p:nvSpPr>
        <p:spPr>
          <a:xfrm>
            <a:off x="3653920" y="1880856"/>
            <a:ext cx="396000" cy="252000"/>
          </a:xfrm>
          <a:prstGeom prst="leftRight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535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3668" y="140922"/>
            <a:ext cx="8122351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Mediunidade  espontânea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1026" name="Picture 2" descr="http://www.nucleoalquimico.com.br/wp-content/uploads/2015/08/mediunidade-vid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0" y="868614"/>
            <a:ext cx="8817739" cy="587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025216" y="6413447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nucleoalquimico.com.br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0019" y="251937"/>
            <a:ext cx="8122351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Prática  mediúnica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9893" y="5157192"/>
            <a:ext cx="8559971" cy="156966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deve produzir interrupções intempestivas no circuito mediúnico sob pena de poder causar perturbações físicas, perispirituais e emocionais imprevisíveis para ambos os participantes </a:t>
            </a:r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5278974" y="2833780"/>
            <a:ext cx="5191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ceamariadenazaretaubate-sp.blogspot.com</a:t>
            </a:r>
          </a:p>
        </p:txBody>
      </p:sp>
      <p:pic>
        <p:nvPicPr>
          <p:cNvPr id="2050" name="Picture 2" descr="http://1.bp.blogspot.com/-uMafXBekPqc/VUp43Wk103I/AAAAAAAAAI8/8q443ByQMg4/s1600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9941" r="4539" b="10118"/>
          <a:stretch/>
        </p:blipFill>
        <p:spPr bwMode="auto">
          <a:xfrm>
            <a:off x="1480440" y="959462"/>
            <a:ext cx="6170545" cy="40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7189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CAPACITÂNCIA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89784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circuito elétrico,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peculiaridade mediante a qual se permite 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acumulação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6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2924944"/>
            <a:ext cx="902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campo elétrico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energia essa que acompanha a presença da voltagem, revelando semelhança ao efeito da elasticidade em mecânica”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6" y="4869160"/>
            <a:ext cx="902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“Os aparatos que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guardam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 campo eletrostático do circuito são chamados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capacitores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ou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condensadores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1998" y="5229200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www.infoescola.com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116632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Transmissão  de  energia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8194" name="Picture 2" descr="http://s3.amazonaws.com/magoo/ABAAAAotcAF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272808" cy="590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5400000">
            <a:off x="5392996" y="3619137"/>
            <a:ext cx="590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slideplayer.com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56641" y="6354556"/>
            <a:ext cx="3431876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606FE"/>
                </a:solidFill>
                <a:latin typeface="Arial" pitchFamily="34" charset="0"/>
                <a:cs typeface="Arial" pitchFamily="34" charset="0"/>
              </a:rPr>
              <a:t>CONSUMIDORES RESIDENCIAIS</a:t>
            </a:r>
            <a:endParaRPr lang="pt-BR" sz="1600" b="1" dirty="0">
              <a:solidFill>
                <a:srgbClr val="0606F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5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1" y="718945"/>
            <a:ext cx="7920881" cy="646331"/>
          </a:xfrm>
          <a:prstGeom prst="rect">
            <a:avLst/>
          </a:prstGeom>
          <a:solidFill>
            <a:srgbClr val="361B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CAPACITÂNCIA</a:t>
            </a:r>
            <a:endParaRPr lang="pt-BR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5" y="1389784"/>
            <a:ext cx="9022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circuito elétrico,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é a peculiaridade mediante a qual se permite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acumulação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93517" y="92882"/>
            <a:ext cx="576000" cy="576000"/>
          </a:xfrm>
          <a:prstGeom prst="bevel">
            <a:avLst/>
          </a:prstGeom>
          <a:solidFill>
            <a:srgbClr val="361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Britannic Bold" pitchFamily="34" charset="0"/>
              </a:rPr>
              <a:t>6</a:t>
            </a:r>
            <a:endParaRPr lang="pt-BR" sz="3200" b="1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2228671"/>
            <a:ext cx="9022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campo elétrico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energia essa que acompanha a presença da voltagem, revelando semelhança ao efeito da elasticidade em mecânica”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6" y="3452807"/>
            <a:ext cx="9022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“Os aparatos que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guardam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 campo eletrostático do circuito são chamados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capacitores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condensadores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5" y="4509120"/>
            <a:ext cx="90222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capacitor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 exemplo, acumula energia elétrica durante 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carga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restituindo-a ao circuito por ocasião da descarga”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96336" y="6156481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018688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148064" y="567732"/>
            <a:ext cx="3816424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Capacitor ou condensador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451693"/>
            <a:ext cx="4752528" cy="600164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capacitor acumula energia elétrica oriunda de uma bateria, à qual se ligam duas placas paralelas feitas de material condutor. Ligando-se o circuito os elétrons começam a sair da placa A e se acumulam na placa B. </a:t>
            </a:r>
          </a:p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tempo a corrente diminui e temos uma carga positiva na placa A. </a:t>
            </a:r>
          </a:p>
          <a:p>
            <a:pPr algn="ctr"/>
            <a:r>
              <a:rPr lang="pt-BR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transferência de elétrons continua até que a diferença de potencial entre as placas seja igual à tensão da bateria</a:t>
            </a:r>
            <a:endParaRPr lang="pt-BR" sz="2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48063" y="6198451"/>
            <a:ext cx="3816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pt.slideshare.net</a:t>
            </a:r>
          </a:p>
        </p:txBody>
      </p:sp>
      <p:pic>
        <p:nvPicPr>
          <p:cNvPr id="9" name="Picture 2" descr="http://image.slidesharecdn.com/aula5capacitncia-150121165136-conversion-gate02/95/aula-5-capacitnciappt-4-638.jpg?cb=14218807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4" t="50000" r="61933" b="5534"/>
          <a:stretch/>
        </p:blipFill>
        <p:spPr bwMode="auto">
          <a:xfrm>
            <a:off x="5148064" y="2204864"/>
            <a:ext cx="3816424" cy="3831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1196752"/>
            <a:ext cx="9055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identidade de circunstâncias, no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 mediúnico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exprime a propriedade pela qual se verifica ...</a:t>
            </a:r>
            <a:endParaRPr lang="pt-BR" sz="3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334397"/>
            <a:ext cx="820891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Capacitância   e  circuito  mediúnico</a:t>
            </a:r>
            <a:endParaRPr lang="pt-BR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98353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armazenamento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recursos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espirituais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 circuito, recursos esses que correspondem  à 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psíquica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83199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condensação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recursos expressa-se ... “na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capacidade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conceptual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interpretativa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mente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5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931367"/>
            <a:ext cx="90557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identidade de circunstâncias, no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 mediúnico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capacitância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exprime a propriedade pela qual se verifica ...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51937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Capacitância   e  circuito  mediúnico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1795463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o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armazenamento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recursos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espirituais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no circuito, recursos esses que correspondem à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psíquica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2708920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condensação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recursos expressa-se ... “na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capacidade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conceptual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interpretativa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... </a:t>
            </a:r>
            <a:endParaRPr lang="pt-BR" sz="2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8246" y="3895888"/>
            <a:ext cx="90557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acumulará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os valores recebidos da entidade que o comanda,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devolvendo-a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a possível fidelidade ao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serviço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na ação do intercâmbio”</a:t>
            </a:r>
            <a:endParaRPr lang="pt-BR" sz="3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33880" y="6050323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921289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1196752"/>
            <a:ext cx="9055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“Essas analogias são valiosas, compreendendo-se, então, por que motivo, nas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tarefas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mediúnicas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organizadas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30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334397"/>
            <a:ext cx="820891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Analogias  valiosas</a:t>
            </a:r>
            <a:endParaRPr lang="pt-BR" sz="36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298353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para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fins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nobres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é sempre necessário 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um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que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cada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permanece ... </a:t>
            </a:r>
            <a:endParaRPr lang="pt-BR" sz="3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483199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subordinado ao tradicional ‘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Espírito-guia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 ou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determinado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orientador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Espiritualidade</a:t>
            </a:r>
            <a:r>
              <a:rPr lang="pt-BR" sz="3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11458" y="5926433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70689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46" y="802603"/>
            <a:ext cx="90557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“Essas analogias são valiosas, compreendendo-se, então, por que motivo, nas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tarefas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organizadas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2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03772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Analogias  valiosas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83" y="1619199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para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fins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nobres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é sempre necessário a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um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 que </a:t>
            </a: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cada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médium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permanece ... </a:t>
            </a:r>
            <a:endParaRPr lang="pt-BR" sz="22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83" y="2492896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subordinado ao tradicional ‘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Espírito-guia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’ ou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determinado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orientador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Espiritualidade</a:t>
            </a:r>
            <a:r>
              <a:rPr lang="pt-BR" sz="2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11960" y="2888561"/>
            <a:ext cx="1231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16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8606" y="3429758"/>
            <a:ext cx="6499978" cy="2677656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Caso Ambrosina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que recebeu do Plano Superior um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mandato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serviço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mediúnico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... “vive em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constante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contato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responsável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obra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espiritual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por ela se realiza”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mundomaior.com.br/media/catalog/product/cache/1/image/9df78eab33525d08d6e5fb8d27136e95/n/o/nos-domini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17470"/>
          <a:stretch/>
        </p:blipFill>
        <p:spPr bwMode="auto">
          <a:xfrm>
            <a:off x="6876256" y="3429000"/>
            <a:ext cx="2100107" cy="3169970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429752" y="6237312"/>
            <a:ext cx="137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(cap. 16)</a:t>
            </a:r>
            <a:endParaRPr lang="pt-BR" sz="2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36813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8190" y="404664"/>
            <a:ext cx="803609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Chico Xavier  (Ambrosina)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6059985" y="3237158"/>
            <a:ext cx="4388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chicoxavier.me</a:t>
            </a:r>
            <a:endParaRPr lang="pt-BR" sz="14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75" y="5755903"/>
            <a:ext cx="9144000" cy="76944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provável que André Luiz tenha utilizado os nomes de Ambrosina/Gabriel, para proteger suas verdadeiras identidades</a:t>
            </a:r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static.wixstatic.com/media/054808_f895a018c0a7471db4dbf2a0ea9fa419~mv2.jpg/v1/fill/w_626,h_387/054808_f895a018c0a7471db4dbf2a0ea9fa419~mv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 descr="http://static.wixstatic.com/media/054808_f895a018c0a7471db4dbf2a0ea9fa419~mv2.jpg/v1/fill/w_626,h_387/054808_f895a018c0a7471db4dbf2a0ea9fa419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40768"/>
            <a:ext cx="6865897" cy="4244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996" y="718720"/>
            <a:ext cx="8923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Analisando o ambiente das reuniões mediúnicas que se destinam a fins nobres, nosso irmão informa a necessidade da existência de ... “um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definido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para o qual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03772"/>
            <a:ext cx="820891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rgbClr val="000000"/>
                </a:solidFill>
              </a:rPr>
              <a:t>Canais de socorro divino  -  Efigênio S. Vitor</a:t>
            </a:r>
            <a:endParaRPr lang="pt-BR" sz="2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9508" y="311721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a eficiência do trabalho ... “é necessário oferecer-lhes (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aos arquitetos espirituais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material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nossos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palavras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atitudes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e 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concepções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140349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“através da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convertemo-nos em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canais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socorro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divino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apesar da precariedade de nossos recursos ... ofertando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1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996" y="671220"/>
            <a:ext cx="8923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Analisando o ambiente das reuniões mediúnicas que se destinam a fins nobres, nosso irmão informa a necessidade da existência de ... “um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definido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para o qual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...”</a:t>
            </a:r>
            <a:endParaRPr lang="pt-BR" sz="21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16632"/>
            <a:ext cx="820891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50800"/>
                <a:solidFill>
                  <a:srgbClr val="000000"/>
                </a:solidFill>
              </a:rPr>
              <a:t>Canais de socorro divino  -  Efigênio S. Vitor</a:t>
            </a:r>
            <a:endParaRPr lang="pt-BR" sz="28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9508" y="2120981"/>
            <a:ext cx="88924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a eficiência do trabalho ... “é necessário oferecer-lhes (aos arquitetos espirituais) o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material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nossos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palavras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atitudes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1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concepções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1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3248601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“através da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convertemo-nos em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canais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socorro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1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divino</a:t>
            </a:r>
            <a:r>
              <a:rPr lang="pt-BR" sz="21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apesar da precariedade de nossos recursos ... ofertando </a:t>
            </a:r>
            <a:endParaRPr lang="pt-BR" sz="21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1996" y="4149080"/>
            <a:ext cx="8923742" cy="22467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tranquilidade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carinho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compreensão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amor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 fim de que (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nossos companheiros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encontrem em nós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base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para a formação dos quadros de que nos utilizamos na obra assistencial”</a:t>
            </a:r>
            <a:endParaRPr lang="pt-BR" sz="2800" b="1" kern="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472" y="6452578"/>
            <a:ext cx="907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Psicofônicas - Espíritos Diversos/ FCX - cap. 44 - FEB)</a:t>
            </a:r>
            <a:endParaRPr lang="pt-BR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3158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618963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“Sempre </a:t>
            </a:r>
            <a:r>
              <a:rPr lang="pt-BR" sz="2200" dirty="0"/>
              <a:t>recebemos, </a:t>
            </a:r>
            <a:r>
              <a:rPr lang="pt-BR" sz="2200" dirty="0" smtClean="0"/>
              <a:t>pela psicofonia </a:t>
            </a:r>
            <a:r>
              <a:rPr lang="pt-BR" sz="2200" dirty="0"/>
              <a:t>sonambúlica de Francisco Cândido Xavier, a palavra direta de </a:t>
            </a:r>
            <a:r>
              <a:rPr lang="pt-BR" sz="2200" dirty="0" smtClean="0"/>
              <a:t>nossos instrutores </a:t>
            </a:r>
            <a:r>
              <a:rPr lang="pt-BR" sz="2200" dirty="0"/>
              <a:t>e benfeitores desencarnados.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Desde </a:t>
            </a:r>
            <a:r>
              <a:rPr lang="pt-BR" sz="2200" dirty="0"/>
              <a:t>1952, lamentávamos a perda dos </a:t>
            </a:r>
            <a:r>
              <a:rPr lang="pt-BR" sz="2200" dirty="0" smtClean="0"/>
              <a:t>ensinamentos </a:t>
            </a:r>
            <a:r>
              <a:rPr lang="pt-BR" sz="2200" dirty="0"/>
              <a:t>recolhidos na </a:t>
            </a:r>
            <a:r>
              <a:rPr lang="pt-BR" sz="2200" dirty="0" smtClean="0"/>
              <a:t>fase terminal </a:t>
            </a:r>
            <a:r>
              <a:rPr lang="pt-BR" sz="2200" dirty="0"/>
              <a:t>de nossas reuniões.</a:t>
            </a:r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Nos </a:t>
            </a:r>
            <a:r>
              <a:rPr lang="pt-BR" sz="2200" dirty="0"/>
              <a:t>primeiros dias de 1954, numa das sessões públicas do «Centro </a:t>
            </a:r>
            <a:r>
              <a:rPr lang="pt-BR" sz="2200" dirty="0" smtClean="0"/>
              <a:t>Espírita Luiz </a:t>
            </a:r>
            <a:r>
              <a:rPr lang="pt-BR" sz="2200" dirty="0"/>
              <a:t>Gonzaga», comentávamos o problema com o nosso distinto confrade </a:t>
            </a:r>
            <a:r>
              <a:rPr lang="pt-BR" sz="2200" dirty="0" smtClean="0"/>
              <a:t>Professor Carlos </a:t>
            </a:r>
            <a:r>
              <a:rPr lang="pt-BR" sz="2200" dirty="0"/>
              <a:t>Torres </a:t>
            </a:r>
            <a:r>
              <a:rPr lang="pt-BR" sz="2200" dirty="0" err="1"/>
              <a:t>Pastorino</a:t>
            </a:r>
            <a:r>
              <a:rPr lang="pt-BR" sz="2200" dirty="0"/>
              <a:t>, do Rio de Janeiro, e esse nosso amigo, com </a:t>
            </a:r>
            <a:r>
              <a:rPr lang="pt-BR" sz="2200" dirty="0" smtClean="0"/>
              <a:t>cativante gentileza</a:t>
            </a:r>
            <a:r>
              <a:rPr lang="pt-BR" sz="2200" dirty="0"/>
              <a:t>, ofereceu-nos a gravadora de sua propriedade. Poderíamos utilizá-la </a:t>
            </a:r>
            <a:r>
              <a:rPr lang="pt-BR" sz="2200" dirty="0" smtClean="0"/>
              <a:t>em Pedro </a:t>
            </a:r>
            <a:r>
              <a:rPr lang="pt-BR" sz="2200" dirty="0"/>
              <a:t>Leopoldo e, encantados, guardamo-la por valioso empréstimo.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Foi </a:t>
            </a:r>
            <a:r>
              <a:rPr lang="pt-BR" sz="2200" dirty="0"/>
              <a:t>assim que, desde a noite de 11 de março de 1954, graças à bondade </a:t>
            </a:r>
            <a:r>
              <a:rPr lang="pt-BR" sz="2200" dirty="0" smtClean="0"/>
              <a:t>de Deus </a:t>
            </a:r>
            <a:r>
              <a:rPr lang="pt-BR" sz="2200" dirty="0"/>
              <a:t>e à generosidade de um amigo, nos foi possível fixar as alocuções </a:t>
            </a:r>
            <a:r>
              <a:rPr lang="pt-BR" sz="2200" dirty="0" smtClean="0"/>
              <a:t>dos instrutores </a:t>
            </a:r>
            <a:r>
              <a:rPr lang="pt-BR" sz="2200" dirty="0"/>
              <a:t>e irmãos desencarnados que nos </a:t>
            </a:r>
            <a:r>
              <a:rPr lang="pt-BR" sz="2200" dirty="0" smtClean="0"/>
              <a:t>visitam ...”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16632"/>
            <a:ext cx="8208912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400" b="1" dirty="0" smtClean="0">
                <a:ln w="50800"/>
                <a:solidFill>
                  <a:srgbClr val="000000"/>
                </a:solidFill>
              </a:rPr>
              <a:t>Obra: Instruções Psicofônicas - FEB</a:t>
            </a:r>
            <a:endParaRPr lang="pt-BR" sz="2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1920" y="64288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(Extraído do Prefácio de Arnaldo Rocha, 1955)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620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72000" y="6441461"/>
            <a:ext cx="3722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automoveiseletricos.blogspot.com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5465" y="129270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Distribuição  local  de  energia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1026" name="Picture 2" descr="http://4.bp.blogspot.com/-Uua8sAspt1I/UAdsUOvtn0I/AAAAAAAABbs/8bDaDKGW51U/s1600/Instala%C3%A7%C3%A3o+el%C3%A9trica+resid%C3%AAn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11664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0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5496" y="368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30" y="446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Britannic Bold" pitchFamily="34" charset="0"/>
              </a:rPr>
              <a:t>CANAIS  DE  SOCORRO  DIVINO !</a:t>
            </a:r>
            <a:endParaRPr lang="pt-BR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4230" y="565369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Britannic Bold" pitchFamily="34" charset="0"/>
              </a:rPr>
              <a:t>Tranquilidade, carinho, compreensão e amor como base segura no atendimento aos irmãos sofredores</a:t>
            </a:r>
          </a:p>
        </p:txBody>
      </p:sp>
      <p:pic>
        <p:nvPicPr>
          <p:cNvPr id="10" name="Picture 2" descr="http://api.ning.com/files/OhCQp8MpNN*0i*ss8L39KJICqCHCbX2C7aSSHMbFlcJPTKEhqLWQZJHKouwe38wXtb5TeL-sh7ATyFKehkyk1RlFICoIepxo/instruc3a7c3b5espsicofonicas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7" y="675395"/>
            <a:ext cx="8403654" cy="491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 rot="5400000">
            <a:off x="7005584" y="2824726"/>
            <a:ext cx="3816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redeamigoespirita.com.br</a:t>
            </a:r>
            <a:endParaRPr lang="pt-BR" sz="14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2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770" y="3634115"/>
            <a:ext cx="3096344" cy="20239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226789">
            <a:off x="5117400" y="5803780"/>
            <a:ext cx="331945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400" b="1" kern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M. Gonçalves</a:t>
            </a:r>
            <a:endParaRPr lang="pt-BR" sz="3400" b="1" kern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" pitchFamily="66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740">
            <a:off x="912327" y="2700095"/>
            <a:ext cx="2484373" cy="332326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378384" y="2035612"/>
            <a:ext cx="27574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PRÓXIMO </a:t>
            </a:r>
          </a:p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53609" y="2169362"/>
            <a:ext cx="1813780" cy="769441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5715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VII</a:t>
            </a:r>
            <a:endParaRPr lang="pt-BR" sz="4400" b="1" dirty="0">
              <a:ln w="5715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21" y="32749"/>
            <a:ext cx="9144000" cy="6858000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651670" y="764704"/>
            <a:ext cx="8136904" cy="7413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ANALOGIAS </a:t>
            </a:r>
            <a:r>
              <a:rPr lang="pt-BR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 DE  CIRCUITOS</a:t>
            </a:r>
            <a:endParaRPr lang="pt-BR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980728"/>
            <a:ext cx="895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“É uma instalação apropriada para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uso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controle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movimento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(corrente elétrica)”. Consta de três partes básicas       os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Elementos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60648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Circuito Elétrico - dados técnicos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229" y="3033335"/>
            <a:ext cx="903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                 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impulsiona elétrons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3033335"/>
            <a:ext cx="3350172" cy="55399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Fonte de energia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096" y="4027298"/>
            <a:ext cx="8996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  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consumirá, em parte, a energia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8786" y="4302697"/>
            <a:ext cx="1870966" cy="55399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Aparelho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411760" y="4502589"/>
            <a:ext cx="6644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elétrons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471" y="5385849"/>
            <a:ext cx="903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                     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e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dos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427984" y="583511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7544" y="5611306"/>
            <a:ext cx="3816424" cy="553998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Cabos condutores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1657306" y="2456513"/>
            <a:ext cx="324000" cy="25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3222" y="4354057"/>
            <a:ext cx="40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1980" y="5733256"/>
            <a:ext cx="40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472" y="6452578"/>
            <a:ext cx="9076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(Enciclopédia </a:t>
            </a:r>
            <a:r>
              <a:rPr lang="pt-BR" sz="14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Exitus</a:t>
            </a: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Ciência e Tecnologia - vol. 5 - “Eletricidade</a:t>
            </a:r>
            <a:r>
              <a:rPr lang="pt-BR" sz="14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- Ed. </a:t>
            </a: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Melhoramentos 1981)</a:t>
            </a:r>
            <a:endParaRPr lang="pt-BR" sz="14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110915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8" grpId="0" animBg="1"/>
      <p:bldP spid="12" grpId="0"/>
      <p:bldP spid="13" grpId="0" animBg="1"/>
      <p:bldP spid="15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29" y="980728"/>
            <a:ext cx="903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“É uma instalação apropriada para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uso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controle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energia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movimento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(corrente elétrica)”. Consta de três partes básicas      os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Elementos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000" b="1" kern="0" dirty="0" smtClean="0">
                <a:ln w="9525"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Circuito</a:t>
            </a:r>
            <a:endParaRPr lang="pt-BR" sz="2000" b="1" kern="0" dirty="0">
              <a:ln w="9525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260648"/>
            <a:ext cx="82089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0000"/>
                </a:solidFill>
              </a:rPr>
              <a:t>Circuito Elétrico - dados técnicos</a:t>
            </a:r>
            <a:endParaRPr lang="pt-BR" sz="32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229" y="2111601"/>
            <a:ext cx="903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             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impulsiona elétrons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2164794"/>
            <a:ext cx="2232248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Fonte de energia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471" y="2720795"/>
            <a:ext cx="903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consumirá, em parte, a energia </a:t>
            </a: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elétrons 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7544" y="2720795"/>
            <a:ext cx="1294902" cy="40011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Aparelho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471" y="3292849"/>
            <a:ext cx="903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                                      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e  </a:t>
            </a:r>
            <a:r>
              <a:rPr lang="pt-BR" sz="2000" b="1" kern="0" dirty="0">
                <a:ln w="9525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0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dos  elétrons </a:t>
            </a:r>
            <a:endParaRPr lang="pt-BR" sz="20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7544" y="3284984"/>
            <a:ext cx="2448272" cy="40011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Cabos condutores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229" y="4061390"/>
            <a:ext cx="903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Exemplo: - numa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lanterna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elétrica</a:t>
            </a:r>
            <a:r>
              <a:rPr lang="pt-BR" sz="32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esses elementos são: 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381978" y="4581128"/>
            <a:ext cx="5798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pilha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381978" y="5157192"/>
            <a:ext cx="5798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lâmpada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360497" y="5769639"/>
            <a:ext cx="5798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fios </a:t>
            </a: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</a:t>
            </a:r>
            <a:r>
              <a:rPr lang="pt-BR" sz="2800" b="1" kern="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conexão.</a:t>
            </a:r>
            <a:endParaRPr lang="pt-BR" sz="2800" b="1" kern="0" baseline="-20000" dirty="0">
              <a:ln w="19050">
                <a:solidFill>
                  <a:srgbClr val="000000"/>
                </a:solidFill>
              </a:ln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5472" y="6452578"/>
            <a:ext cx="9076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(Enciclopédia </a:t>
            </a:r>
            <a:r>
              <a:rPr lang="pt-BR" sz="1400" b="1" kern="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Exitus</a:t>
            </a: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Ciência e Tecnologia - vol. 5 - “Eletricidade</a:t>
            </a:r>
            <a:r>
              <a:rPr lang="pt-BR" sz="14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- Ed. </a:t>
            </a:r>
            <a:r>
              <a:rPr lang="pt-BR" sz="14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Melhoramentos 1981)</a:t>
            </a:r>
            <a:endParaRPr lang="pt-BR" sz="14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1129250" y="1752138"/>
            <a:ext cx="288000" cy="25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576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6034552" y="542283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casacaicara.com.br</a:t>
            </a:r>
            <a:endParaRPr lang="pt-BR" sz="1600" b="1" dirty="0">
              <a:ln w="952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051720" y="4653136"/>
            <a:ext cx="4896544" cy="201622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27583" y="260648"/>
            <a:ext cx="734481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Lanterna  elétrica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2050" name="Picture 2" descr="http://www.casacaicara.com.br/wp-content/uploads/2015/07/Lanterna-Recarregavel-11-Leds-western-el-74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1" b="96182" l="182" r="96364">
                        <a14:backgroundMark x1="25091" y1="21273" x2="25091" y2="21273"/>
                        <a14:backgroundMark x1="10364" y1="15273" x2="10364" y2="15273"/>
                        <a14:backgroundMark x1="43636" y1="15273" x2="43636" y2="15273"/>
                        <a14:backgroundMark x1="36727" y1="32909" x2="36727" y2="32909"/>
                        <a14:backgroundMark x1="19455" y1="38182" x2="19455" y2="38182"/>
                        <a14:backgroundMark x1="27455" y1="9091" x2="27455" y2="9091"/>
                        <a14:backgroundMark x1="57636" y1="9818" x2="57636" y2="9818"/>
                        <a14:backgroundMark x1="92000" y1="5636" x2="92000" y2="5636"/>
                        <a14:backgroundMark x1="94000" y1="28000" x2="94000" y2="28000"/>
                        <a14:backgroundMark x1="86182" y1="43636" x2="86182" y2="43636"/>
                        <a14:backgroundMark x1="71818" y1="58364" x2="71818" y2="58364"/>
                        <a14:backgroundMark x1="61636" y1="76000" x2="61636" y2="76000"/>
                        <a14:backgroundMark x1="50000" y1="88545" x2="50000" y2="88545"/>
                        <a14:backgroundMark x1="72727" y1="87091" x2="72727" y2="87091"/>
                        <a14:backgroundMark x1="84727" y1="87091" x2="84727" y2="87091"/>
                        <a14:backgroundMark x1="81636" y1="71818" x2="81636" y2="71818"/>
                        <a14:backgroundMark x1="60727" y1="66000" x2="60727" y2="66000"/>
                        <a14:backgroundMark x1="76182" y1="50182" x2="76182" y2="50182"/>
                        <a14:backgroundMark x1="88364" y1="36545" x2="88364" y2="36545"/>
                        <a14:backgroundMark x1="88000" y1="64182" x2="88000" y2="64182"/>
                        <a14:backgroundMark x1="71091" y1="66000" x2="71091" y2="66000"/>
                        <a14:backgroundMark x1="89455" y1="54000" x2="89455" y2="54000"/>
                        <a14:backgroundMark x1="91636" y1="80727" x2="91636" y2="80727"/>
                        <a14:backgroundMark x1="58545" y1="88364" x2="58545" y2="88364"/>
                        <a14:backgroundMark x1="6727" y1="93818" x2="6727" y2="93818"/>
                        <a14:backgroundMark x1="2909" y1="86182" x2="2909" y2="86182"/>
                        <a14:backgroundMark x1="2909" y1="81091" x2="2909" y2="81091"/>
                        <a14:backgroundMark x1="8000" y1="87455" x2="8000" y2="87455"/>
                        <a14:backgroundMark x1="13273" y1="93818" x2="13273" y2="93818"/>
                        <a14:backgroundMark x1="39455" y1="93455" x2="39455" y2="93455"/>
                        <a14:backgroundMark x1="2545" y1="56727" x2="2545" y2="56727"/>
                        <a14:backgroundMark x1="6545" y1="50364" x2="6545" y2="50364"/>
                        <a14:backgroundMark x1="2727" y1="42909" x2="2727" y2="42909"/>
                        <a14:backgroundMark x1="3818" y1="32909" x2="3818" y2="32909"/>
                        <a14:backgroundMark x1="14545" y1="31091" x2="14545" y2="31091"/>
                        <a14:backgroundMark x1="8364" y1="43818" x2="8364" y2="43818"/>
                        <a14:backgroundMark x1="23273" y1="32909" x2="23273" y2="32909"/>
                        <a14:backgroundMark x1="6545" y1="24727" x2="6545" y2="24727"/>
                        <a14:backgroundMark x1="4000" y1="13273" x2="4000" y2="13273"/>
                        <a14:backgroundMark x1="16727" y1="16000" x2="16727" y2="16000"/>
                        <a14:backgroundMark x1="11455" y1="5636" x2="11455" y2="5636"/>
                        <a14:backgroundMark x1="27455" y1="16909" x2="27455" y2="16909"/>
                        <a14:backgroundMark x1="12364" y1="26545" x2="12364" y2="26545"/>
                        <a14:backgroundMark x1="38364" y1="20000" x2="38364" y2="20000"/>
                        <a14:backgroundMark x1="36727" y1="9455" x2="36727" y2="9455"/>
                        <a14:backgroundMark x1="64182" y1="6545" x2="64182" y2="6545"/>
                        <a14:backgroundMark x1="58545" y1="16182" x2="58545" y2="16182"/>
                        <a14:backgroundMark x1="51455" y1="22182" x2="51455" y2="22182"/>
                        <a14:backgroundMark x1="47818" y1="25636" x2="47818" y2="25636"/>
                        <a14:backgroundMark x1="44909" y1="30545" x2="44909" y2="30545"/>
                        <a14:backgroundMark x1="33818" y1="37455" x2="33818" y2="37455"/>
                        <a14:backgroundMark x1="23818" y1="43636" x2="23818" y2="43636"/>
                        <a14:backgroundMark x1="14000" y1="46727" x2="14000" y2="46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944">
            <a:off x="2602815" y="3783603"/>
            <a:ext cx="3794350" cy="37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6254" r="1841" b="8970"/>
          <a:stretch/>
        </p:blipFill>
        <p:spPr>
          <a:xfrm>
            <a:off x="1085834" y="1052736"/>
            <a:ext cx="6828313" cy="346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2460776" y="4008986"/>
            <a:ext cx="18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Terminal na base     da lâmpada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90834" y="2549519"/>
            <a:ext cx="1109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Filamento da lâmpada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07620" y="3749730"/>
            <a:ext cx="237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Pilhas conectadas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31868" y="3723800"/>
            <a:ext cx="110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Mola metálica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67944" y="1307166"/>
            <a:ext cx="237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Botão do interruptor</a:t>
            </a:r>
            <a:endParaRPr lang="pt-BR" sz="1400" b="1" dirty="0">
              <a:solidFill>
                <a:srgbClr val="00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841703" y="2918851"/>
            <a:ext cx="93009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7" idx="2"/>
          </p:cNvCxnSpPr>
          <p:nvPr/>
        </p:nvCxnSpPr>
        <p:spPr>
          <a:xfrm>
            <a:off x="5255185" y="1614943"/>
            <a:ext cx="15925" cy="362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372372" y="3022491"/>
            <a:ext cx="263524" cy="989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7285753" y="3140968"/>
            <a:ext cx="0" cy="6419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5299060" y="3356992"/>
            <a:ext cx="0" cy="4416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87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ALL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4497</Words>
  <Application>Microsoft Office PowerPoint</Application>
  <PresentationFormat>Apresentação na tela (4:3)</PresentationFormat>
  <Paragraphs>384</Paragraphs>
  <Slides>61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Mountain</vt:lpstr>
      <vt:lpstr>2_FALL2</vt:lpstr>
      <vt:lpstr>2_Ápice</vt:lpstr>
      <vt:lpstr>1_Oceano</vt:lpstr>
      <vt:lpstr>1_Mountain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464</cp:revision>
  <dcterms:created xsi:type="dcterms:W3CDTF">2011-09-15T19:32:39Z</dcterms:created>
  <dcterms:modified xsi:type="dcterms:W3CDTF">2016-10-27T21:00:47Z</dcterms:modified>
</cp:coreProperties>
</file>