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780" r:id="rId3"/>
    <p:sldMasterId id="2147483792" r:id="rId4"/>
    <p:sldMasterId id="2147483804" r:id="rId5"/>
    <p:sldMasterId id="2147483816" r:id="rId6"/>
  </p:sldMasterIdLst>
  <p:sldIdLst>
    <p:sldId id="391" r:id="rId7"/>
    <p:sldId id="462" r:id="rId8"/>
    <p:sldId id="511" r:id="rId9"/>
    <p:sldId id="516" r:id="rId10"/>
    <p:sldId id="394" r:id="rId11"/>
    <p:sldId id="518" r:id="rId12"/>
    <p:sldId id="519" r:id="rId13"/>
    <p:sldId id="520" r:id="rId14"/>
    <p:sldId id="522" r:id="rId15"/>
    <p:sldId id="521" r:id="rId16"/>
    <p:sldId id="547" r:id="rId17"/>
    <p:sldId id="523" r:id="rId18"/>
    <p:sldId id="549" r:id="rId19"/>
    <p:sldId id="524" r:id="rId20"/>
    <p:sldId id="525" r:id="rId21"/>
    <p:sldId id="526" r:id="rId22"/>
    <p:sldId id="527" r:id="rId23"/>
    <p:sldId id="550" r:id="rId24"/>
    <p:sldId id="542" r:id="rId25"/>
    <p:sldId id="530" r:id="rId26"/>
    <p:sldId id="543" r:id="rId27"/>
    <p:sldId id="532" r:id="rId28"/>
    <p:sldId id="544" r:id="rId29"/>
    <p:sldId id="533" r:id="rId30"/>
    <p:sldId id="545" r:id="rId31"/>
    <p:sldId id="551" r:id="rId32"/>
    <p:sldId id="552" r:id="rId33"/>
    <p:sldId id="535" r:id="rId34"/>
    <p:sldId id="536" r:id="rId35"/>
    <p:sldId id="467" r:id="rId36"/>
    <p:sldId id="555" r:id="rId37"/>
    <p:sldId id="556" r:id="rId38"/>
    <p:sldId id="538" r:id="rId39"/>
    <p:sldId id="465" r:id="rId40"/>
    <p:sldId id="466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66"/>
    <a:srgbClr val="0099FF"/>
    <a:srgbClr val="00FFCC"/>
    <a:srgbClr val="FF66FF"/>
    <a:srgbClr val="355216"/>
    <a:srgbClr val="361B00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735" autoAdjust="0"/>
    <p:restoredTop sz="94660"/>
  </p:normalViewPr>
  <p:slideViewPr>
    <p:cSldViewPr>
      <p:cViewPr varScale="1">
        <p:scale>
          <a:sx n="90" d="100"/>
          <a:sy n="90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3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27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93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4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56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452525A5-A1E5-43D6-B638-FBDC5648681C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B58B4DAA-F6D8-47AC-B72D-41547FDD05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2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55D91-D392-47C7-9259-1205D6C00387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B87F-2665-4148-80F3-BA4AB51552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95323-E451-46F0-B28C-BCEC5AF48B2D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5D49A-A1C6-4B8F-8EDD-917FFBB00F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5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7A661-8121-41ED-8C0B-F2ADBCD766B1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2EDA-2D56-4A7B-B41F-D90D1B872F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6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8C363-938B-4AC3-9A52-ED19970ECD7F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79C3-CD23-41E7-A6DE-98D01D693C5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1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CB966-FA8D-4BB5-9156-FAD6B4D1B288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4A70-91CA-4CBF-9263-B60336C5E2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4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1F6A6-FA22-4207-93D4-59BF8E6844A2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F4FF-008A-436C-9545-51B1488769D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55A7F-2FF9-4327-9E0E-0A1E8F6B33CE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8F74-47C7-466C-8F26-BA4BDB27E4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8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98F99-9223-4342-AD05-54C1CA15B9E7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CCC6-09D2-4FBD-BF34-A151B05C47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6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112DB-EE46-487B-8EBE-0EA265523338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6B9F-DE79-4A6E-9812-49695646F6D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8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3312E-7AC0-4C4B-B93F-76D8960FFE9B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60EE5-2EC9-462E-BC10-C9DC63E54ED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4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A7B7-E770-4E0D-9AE0-75AD568A172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5427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062F-3E8D-499F-8785-34C539D336F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0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8"/>
            <a:ext cx="762000" cy="365125"/>
          </a:xfrm>
        </p:spPr>
        <p:txBody>
          <a:bodyPr/>
          <a:lstStyle/>
          <a:p>
            <a:fld id="{99A9A387-6D56-47BA-A4F2-6DFAD342F34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32E6-664D-4767-9425-DDC9BCB360EC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8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9" y="1535115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A494-DB50-440A-8AD4-87B03FC8D527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3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DDB-B492-4C5F-A266-D8041AD8BD06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9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311-F0DC-4B31-8F59-BB2C1AD5E562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7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8" y="4406903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8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867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4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30D0-B786-47CD-9CBC-849C84CA2C4D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83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3E93-C681-498F-B846-89629BF66B6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B40-F452-43CA-AA4C-05B4A3495F9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2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1835-6C00-4E32-B49A-022899272A3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8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7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9D92-C781-40EA-BD03-3EA0F0BF05E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31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5A6-6362-4C98-A508-91044D67FE42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05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A824-D8FF-4BE4-A787-C77967EDB81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6FF1-B823-4930-A17C-4D8EF690FF0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53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280C-37B7-4152-BB21-3DC68DD35C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1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647F-6CB3-4FE9-95BA-F36B9CBB1BA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330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93D9-2F9D-465F-B138-B08D075A5CE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68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6A4C-0133-47D7-9C41-A4E06E5A7F9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9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D793-7890-4310-8891-23C90CFE0C8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96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71C7-78E6-4C96-BB6B-28E02D61520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69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525A-4172-45A6-9ACE-F0F43F336B4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65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7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9D92-C781-40EA-BD03-3EA0F0BF05E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47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5A6-6362-4C98-A508-91044D67FE42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50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A824-D8FF-4BE4-A787-C77967EDB81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59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6FF1-B823-4930-A17C-4D8EF690FF0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1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280C-37B7-4152-BB21-3DC68DD35C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8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036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647F-6CB3-4FE9-95BA-F36B9CBB1BA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12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93D9-2F9D-465F-B138-B08D075A5CE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3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6A4C-0133-47D7-9C41-A4E06E5A7F9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18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D793-7890-4310-8891-23C90CFE0C8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43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71C7-78E6-4C96-BB6B-28E02D61520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3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525A-4172-45A6-9ACE-F0F43F336B4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01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4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85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7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0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20" y="4406904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20" y="2667001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598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86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314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585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476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126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1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371601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4159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607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1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2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5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73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77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6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10/11/2016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3">
                <a:lumMod val="40000"/>
                <a:lumOff val="60000"/>
                <a:alpha val="73000"/>
              </a:schemeClr>
            </a:gs>
            <a:gs pos="0">
              <a:srgbClr val="FFEFD1"/>
            </a:gs>
            <a:gs pos="64999">
              <a:schemeClr val="accent5">
                <a:lumMod val="40000"/>
                <a:lumOff val="60000"/>
                <a:alpha val="62000"/>
              </a:schemeClr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3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3">
                <a:lumMod val="40000"/>
                <a:lumOff val="60000"/>
                <a:alpha val="73000"/>
              </a:schemeClr>
            </a:gs>
            <a:gs pos="0">
              <a:srgbClr val="FFEFD1"/>
            </a:gs>
            <a:gs pos="64999">
              <a:schemeClr val="accent5">
                <a:lumMod val="40000"/>
                <a:lumOff val="60000"/>
                <a:alpha val="62000"/>
              </a:schemeClr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F9C756D-1391-4039-BC00-EE8FC04A9489}" type="datetime1">
              <a:rPr lang="en-US">
                <a:solidFill>
                  <a:srgbClr val="000000"/>
                </a:solidFill>
              </a:rPr>
              <a:pPr/>
              <a:t>11/10/2016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0561096-3F78-46C7-B87D-4AB127BF5B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3">
                <a:lumMod val="40000"/>
                <a:lumOff val="60000"/>
                <a:alpha val="73000"/>
              </a:schemeClr>
            </a:gs>
            <a:gs pos="0">
              <a:srgbClr val="FFEFD1"/>
            </a:gs>
            <a:gs pos="64999">
              <a:schemeClr val="accent5">
                <a:lumMod val="40000"/>
                <a:lumOff val="60000"/>
                <a:alpha val="62000"/>
              </a:schemeClr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8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8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8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B07A4-11D0-4782-8415-C379A26921C5}" type="slidenum">
              <a:rPr 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3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B07A4-11D0-4782-8415-C379A26921C5}" type="slidenum">
              <a:rPr 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2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C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7" y="4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8.jpeg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1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368359">
            <a:off x="2972059" y="5728156"/>
            <a:ext cx="60166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Cleber  </a:t>
            </a:r>
            <a:r>
              <a:rPr lang="pt-BR" sz="2800" b="1" kern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M. Gonçalves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429">
            <a:off x="686917" y="3641384"/>
            <a:ext cx="1974721" cy="295671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179512" y="1702369"/>
            <a:ext cx="878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CAPÍTULO   </a:t>
            </a:r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VII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709499" y="355837"/>
            <a:ext cx="8260439" cy="923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200" kern="1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Mecanismos  da  Mediunidade</a:t>
            </a:r>
            <a:endParaRPr lang="pt-BR" sz="3200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478663" y="2487551"/>
            <a:ext cx="8352928" cy="665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ANALOGIAS  DE  CIRCUITOS</a:t>
            </a:r>
            <a:endParaRPr lang="pt-BR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44" y="3648455"/>
            <a:ext cx="3116546" cy="20055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78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836712"/>
            <a:ext cx="903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moderna física atômica demonstrou que a eletricidade é uma forma de energia relacionada com o movimento de elétrons livres e propagação de campos elétricos</a:t>
            </a:r>
            <a:endParaRPr lang="pt-BR" sz="20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25023"/>
            <a:ext cx="8208912" cy="584775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chemeClr val="bg1"/>
                </a:solidFill>
              </a:rPr>
              <a:t>Velocidade  da “corrente elétrica”</a:t>
            </a:r>
            <a:endParaRPr lang="pt-BR" sz="32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1857776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Num circuito de corrente contínua, os elétrons movem-se com velocidade muito pequena (apenas </a:t>
            </a:r>
            <a:r>
              <a:rPr lang="pt-BR" sz="2000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1cm/</a:t>
            </a:r>
            <a:r>
              <a:rPr lang="pt-BR" sz="2000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</a:t>
            </a:r>
            <a:r>
              <a:rPr lang="pt-BR" sz="2000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aproximadamente)</a:t>
            </a:r>
            <a:endParaRPr lang="pt-BR" sz="20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2629361"/>
            <a:ext cx="9022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Mas, quando ligamos o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interruptor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circuito, surge um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campo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elétrico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se propaga em altíssima velocidade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(quase a velocidade da luz!)</a:t>
            </a:r>
            <a:endParaRPr lang="pt-BR" sz="20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854" y="3835007"/>
            <a:ext cx="9032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Então todos os elétrons se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movimentam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ordenadamente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sob a influência do campo elétrico, ...” embora os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começaram a mover-se nas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proximidades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interruptor,      só alcancem o filamento depois de um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tempo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muito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longo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4048" y="2229210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sofisica.com.br </a:t>
            </a:r>
            <a:endParaRPr lang="pt-BR" sz="1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75656" y="3327516"/>
            <a:ext cx="584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fisicaevestibular.com.br/novo/eletricidade/</a:t>
            </a:r>
            <a:r>
              <a:rPr lang="pt-BR" sz="1200" b="1" kern="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eletrodinamica</a:t>
            </a:r>
            <a:endParaRPr lang="pt-BR" sz="1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2415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5400000">
            <a:off x="6195938" y="2355243"/>
            <a:ext cx="4854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www.islandnet.com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07063" y="4936577"/>
            <a:ext cx="8729874" cy="156966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caso,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a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corrente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em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um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raio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produz um gigantesco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fluxo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de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elétrons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vencem os gases da atmosfera a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106.000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km/</a:t>
            </a:r>
            <a:r>
              <a:rPr lang="pt-BR" sz="2400" b="1" dirty="0" err="1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seg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(!), carregando consigo 100 milhões de volts e 160.000 amperes</a:t>
            </a:r>
            <a:endParaRPr lang="pt-BR" sz="2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650623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</a:t>
            </a:r>
            <a:r>
              <a:rPr lang="pt-BR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Energia. Biblioteca Científica Life - </a:t>
            </a:r>
            <a:r>
              <a:rPr lang="pt-BR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121 </a:t>
            </a:r>
            <a:r>
              <a:rPr lang="pt-BR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J. Olympio Ed - </a:t>
            </a:r>
            <a:r>
              <a:rPr lang="pt-BR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1982)</a:t>
            </a:r>
            <a:endParaRPr lang="pt-BR" sz="1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cienceblogs.com.br/hypercubic/files/2014/05/tumblr_n5zypeP6ll1qbn5m1o1_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2" y="160244"/>
            <a:ext cx="7506216" cy="4807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fe-e.ru/wp-content/uploads/2014/07/Catatumbo-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3" y="136494"/>
            <a:ext cx="7506216" cy="4792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653" y="707828"/>
            <a:ext cx="8496944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CONTINUIDADE  DE  CORRENTES</a:t>
            </a:r>
            <a:endParaRPr lang="pt-BR" sz="36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29651"/>
            <a:ext cx="90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circulação da corrente elétrica num circuito fechado, com o gerador e outros aparelhos, costuma ser comparada à água canalizada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latin typeface="Britannic Bold" pitchFamily="34" charset="0"/>
              </a:rPr>
              <a:t>2</a:t>
            </a:r>
            <a:endParaRPr lang="pt-BR" sz="32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5" y="3368840"/>
            <a:ext cx="90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Mantida a pressão da bomba hidráulica no sistema do encanamento, o fluxo de água será constante, por unidade de tempo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4977524"/>
            <a:ext cx="90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 um gerador alimenta um circuito elétrico com uniformidade, a intensidade da corrente será constante em cada setor deste circuito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16509" y="6416953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1954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39096" y="144724"/>
            <a:ext cx="8637187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Gerador alimentando circuito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5400000">
            <a:off x="5832637" y="3608524"/>
            <a:ext cx="585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sigmatransformadores.com.br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sigmatransformadores.com.br/arquivos/central/b917b819e654ea2439be82a4df6461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6" y="906468"/>
            <a:ext cx="7929108" cy="5781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1095007"/>
            <a:ext cx="90329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 reduzida quantidade de elétrons, teremos correntes elétricas quase imperceptíveis, como gotas d’água que produziriam fracos fluxos de água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84398"/>
            <a:ext cx="8208912" cy="646331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chemeClr val="bg1"/>
                </a:solidFill>
              </a:rPr>
              <a:t>Continuidade  da  corrente</a:t>
            </a:r>
            <a:endParaRPr lang="pt-BR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229" y="3183920"/>
            <a:ext cx="902225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“Assim como se faz necessária uma corrente líquida em circulação e massa constantes, é imperioso se façam cargas ... </a:t>
            </a:r>
            <a:endParaRPr lang="pt-BR" sz="29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779" y="4899479"/>
            <a:ext cx="902225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de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bilhões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segundo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para que se mantenha a produção de correntes elétricas de valores contínuos”</a:t>
            </a:r>
            <a:endParaRPr lang="pt-BR" sz="29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57889" y="6130585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33826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653" y="826578"/>
            <a:ext cx="8496944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EXPRESSÕES  DE  ANALOGIA</a:t>
            </a:r>
            <a:endParaRPr lang="pt-BR" sz="36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676415"/>
            <a:ext cx="90222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Aplicando os conceitos já expostos aos estudos da mediunidade, ... “recordemos a analogia existente entre os circuitos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hidráulico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nas seguintes expressões: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128507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latin typeface="Britannic Bold" pitchFamily="34" charset="0"/>
              </a:rPr>
              <a:t>3</a:t>
            </a:r>
            <a:endParaRPr lang="pt-BR" sz="32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68344" y="6165304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5020" y="4415636"/>
            <a:ext cx="524475" cy="553998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39180" y="4859115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fluxo elétrico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015337" y="5410671"/>
            <a:ext cx="844686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corrente mediúnica</a:t>
            </a:r>
            <a:endParaRPr lang="pt-BR" sz="29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62265" y="4293854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curso d’água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395536" y="404664"/>
            <a:ext cx="8208912" cy="646331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chemeClr val="bg1"/>
                </a:solidFill>
              </a:rPr>
              <a:t>Analogias</a:t>
            </a:r>
            <a:endParaRPr lang="pt-BR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03555" y="4185463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resistência elétrica no circuito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039845" y="4785277"/>
            <a:ext cx="66247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inibições ou desatenções do médium, dificultando o equilíbrio no circuito mediúnico</a:t>
            </a:r>
            <a:endParaRPr lang="pt-BR" sz="29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524328" y="6244282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45020" y="1569425"/>
            <a:ext cx="524475" cy="55399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  <a:sym typeface="Wingdings 2"/>
              </a:rPr>
              <a:t>b </a:t>
            </a:r>
            <a:endParaRPr lang="pt-BR" sz="3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955962" y="2602359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sintonia psíquica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659780" y="2037098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diferença de potencial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299740" y="1461034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pressão hidráulica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51427" y="3820707"/>
            <a:ext cx="524475" cy="553998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  <a:sym typeface="Wingdings 2"/>
              </a:rPr>
              <a:t>c </a:t>
            </a:r>
            <a:endParaRPr lang="pt-BR" sz="3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371748" y="3645024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obstáculos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encanamento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45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395536" y="241484"/>
            <a:ext cx="8208912" cy="52322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dirty="0" smtClean="0">
                <a:ln w="50800"/>
                <a:solidFill>
                  <a:schemeClr val="bg1"/>
                </a:solidFill>
              </a:rPr>
              <a:t>Analogias</a:t>
            </a:r>
            <a:endParaRPr lang="pt-BR" sz="28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59632" y="92426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Fluxo de água com pressão hidráulica constante, vencendo o atrito, é necessária a bomba ou solução do  problema  de  nível</a:t>
            </a:r>
            <a:endParaRPr lang="pt-BR" sz="24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87614" y="2292894"/>
            <a:ext cx="7532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Manter corrente elétrica com intensidade invariável, vencendo  determinada  resistência, </a:t>
            </a:r>
            <a:endParaRPr lang="pt-BR" sz="24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259632" y="337150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4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“é imprescindível que o gerador assegure a diferença de potencial, nutrindo-se o movimento de elevada carga de elétrons, conforme a aplicação da força ...”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688831" y="6309320"/>
            <a:ext cx="123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7544" y="1074802"/>
            <a:ext cx="524475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  <a:sym typeface="Wingdings 2"/>
              </a:rPr>
              <a:t>d </a:t>
            </a:r>
            <a:endParaRPr lang="pt-BR" sz="3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251482" y="5144616"/>
            <a:ext cx="756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“e, para que se garanta a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complementação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com a possível anulação das deficiências de intercâmbio ...” </a:t>
            </a:r>
            <a:endParaRPr lang="pt-BR" sz="24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89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1" grpId="0"/>
      <p:bldP spid="17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395536" y="241484"/>
            <a:ext cx="8208912" cy="52322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dirty="0" smtClean="0">
                <a:ln w="50800"/>
                <a:solidFill>
                  <a:schemeClr val="bg1"/>
                </a:solidFill>
              </a:rPr>
              <a:t>Analogias</a:t>
            </a:r>
            <a:endParaRPr lang="pt-BR" sz="28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7807581" y="6309320"/>
            <a:ext cx="123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7544" y="1074802"/>
            <a:ext cx="524475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  <a:sym typeface="Wingdings 2"/>
              </a:rPr>
              <a:t>d </a:t>
            </a:r>
            <a:endParaRPr lang="pt-BR" sz="3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86639" y="908720"/>
            <a:ext cx="7461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é preciso que os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médiuns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em conjunção para determinada tarefa se consagrem, de boamente, à manutenção ... </a:t>
            </a:r>
            <a:endParaRPr lang="pt-BR" sz="24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74007" y="2204864"/>
            <a:ext cx="7474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do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constante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aceitação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adesão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ao plano das entidades da Esfera Superior que se proponham a utilizá-los em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serviço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elevação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socorro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4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79169" y="3933056"/>
            <a:ext cx="7469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 possível, ... “devem os médiuns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alimentar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esse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recurso condutor, sempre mais enriquecido dos valores de ... </a:t>
            </a:r>
            <a:endParaRPr lang="pt-BR" sz="24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74007" y="5325015"/>
            <a:ext cx="7474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tempo e condição,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sentimento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cultura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com o alto entendimento da obra de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benemerência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ou  </a:t>
            </a:r>
            <a:r>
              <a:rPr lang="pt-BR" sz="24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educação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a  realizar”</a:t>
            </a:r>
            <a:endParaRPr lang="pt-BR" sz="24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2091" y="117390"/>
            <a:ext cx="8390747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Adesão à Esfera Superior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5400000">
            <a:off x="6043610" y="3627993"/>
            <a:ext cx="5717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doutrinaespirita-madi.blogspot.com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30199" y="2204864"/>
            <a:ext cx="2501642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</a:rPr>
              <a:t>Modelo</a:t>
            </a:r>
            <a:endParaRPr lang="pt-BR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://images.slideplayer.es/17/5411009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 bwMode="auto">
          <a:xfrm>
            <a:off x="297699" y="908720"/>
            <a:ext cx="8365407" cy="5731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07504" y="126965"/>
            <a:ext cx="892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CAPÍTULO   </a:t>
            </a:r>
            <a:r>
              <a:rPr lang="pt-B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VII</a:t>
            </a:r>
            <a:endParaRPr lang="pt-B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325879" y="1772816"/>
            <a:ext cx="7131075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VELOCIDADE  ELÉTRICA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325879" y="2617748"/>
            <a:ext cx="7131075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CONTINUIDADE  DE  CORRENTES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325879" y="3429000"/>
            <a:ext cx="7131075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EXPRESSÕES  DE  ANALOGIA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1353175" y="5123340"/>
            <a:ext cx="7107257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DETENÇÃO  DE  CIRCUITOS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325879" y="4301155"/>
            <a:ext cx="7131075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NECESSIDADES  DA  SINTONIA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1353175" y="5930116"/>
            <a:ext cx="7107257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CONDUÇÃO  DAS  CORRENTES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584262" y="177293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1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01475" y="261763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2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72457" y="344610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3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589670" y="4331308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4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84262" y="5157248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5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01475" y="593972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6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323528" y="836712"/>
            <a:ext cx="856895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2000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/>
              </a:rPr>
              <a:t>ANALOGIAS  DE  CIRCUITOS</a:t>
            </a:r>
          </a:p>
        </p:txBody>
      </p:sp>
    </p:spTree>
    <p:extLst>
      <p:ext uri="{BB962C8B-B14F-4D97-AF65-F5344CB8AC3E}">
        <p14:creationId xmlns:p14="http://schemas.microsoft.com/office/powerpoint/2010/main" val="14682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653" y="684078"/>
            <a:ext cx="8496944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NECESSIDADES  DA  SINTONIA</a:t>
            </a:r>
            <a:endParaRPr lang="pt-BR" sz="36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65276"/>
            <a:ext cx="9022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“Não se veja em nossas assertivas qualquer tendência à inutilização da vontade do médium, ... </a:t>
            </a:r>
            <a:endParaRPr lang="pt-BR" sz="32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69132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latin typeface="Britannic Bold" pitchFamily="34" charset="0"/>
              </a:rPr>
              <a:t>4</a:t>
            </a:r>
            <a:endParaRPr lang="pt-BR" sz="32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16509" y="6416953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229" y="3022585"/>
            <a:ext cx="9022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com evidente desrespeito à personalidade humana, inviolável em seu livre arbítrio”</a:t>
            </a:r>
            <a:endParaRPr lang="pt-BR" sz="32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196" y="4697405"/>
            <a:ext cx="9129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“Anotamos simplesmente as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necessidades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no trabalho das Inteligências associadas para fins enobrecedores, ... </a:t>
            </a:r>
            <a:endParaRPr lang="pt-BR" sz="32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39096" y="298772"/>
            <a:ext cx="8637187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Sintonia para fins enobrecedores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16350" y="4542845"/>
            <a:ext cx="1989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www.islandnet.com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30199" y="2204864"/>
            <a:ext cx="2501642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</a:rPr>
              <a:t>Modelo</a:t>
            </a:r>
            <a:endParaRPr lang="pt-BR" b="1" dirty="0">
              <a:solidFill>
                <a:srgbClr val="000000"/>
              </a:solidFill>
            </a:endParaRPr>
          </a:p>
        </p:txBody>
      </p:sp>
      <p:pic>
        <p:nvPicPr>
          <p:cNvPr id="4108" name="Picture 12" descr="https://encrypted-tbn3.gstatic.com/images?q=tbn:ANd9GcTk-TN3uBOanXCpM4XYf7A2r62hRebMq6vdeu69msT0EanDAu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8" y="1182075"/>
            <a:ext cx="4245770" cy="31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neas.org.br/wp-content/uploads/2016/06/51LKpTNYzlL._SX322_BO1204203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38" y="2276113"/>
            <a:ext cx="4477820" cy="44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8432" y="384662"/>
            <a:ext cx="8496944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chemeClr val="bg1"/>
                </a:solidFill>
              </a:rPr>
              <a:t>Caridade</a:t>
            </a:r>
            <a:r>
              <a:rPr lang="pt-BR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  </a:t>
            </a:r>
            <a:r>
              <a:rPr lang="pt-BR" sz="3600" b="1" dirty="0">
                <a:ln w="50800"/>
                <a:solidFill>
                  <a:schemeClr val="bg1"/>
                </a:solidFill>
              </a:rPr>
              <a:t>e</a:t>
            </a:r>
            <a:r>
              <a:rPr lang="pt-BR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  </a:t>
            </a:r>
            <a:r>
              <a:rPr lang="pt-BR" sz="3600" b="1" dirty="0">
                <a:ln w="50800"/>
                <a:solidFill>
                  <a:schemeClr val="bg1"/>
                </a:solidFill>
              </a:rPr>
              <a:t>instrução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883674" y="6394520"/>
            <a:ext cx="123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370" y="1344663"/>
            <a:ext cx="90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porque ...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médiuns trazidos ao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serviço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reflexão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Plano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Superior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quer nas obras de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caridade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esclarecimento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quer nas de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instrução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consolo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29" y="3368867"/>
            <a:ext cx="903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“precisarão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abolir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tudo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 que lhes constitua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preocupações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extras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1560" y="4408280"/>
            <a:ext cx="8435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perda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tempo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1560" y="4879351"/>
            <a:ext cx="8435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interesses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subalternos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 experiência vulgar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5779" y="5618830"/>
            <a:ext cx="9022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Devem sustentar-se por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esforço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próprio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(e não por exigência dos Espíritos Superiores)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57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0298" y="893654"/>
            <a:ext cx="3324792" cy="156966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Instituições nobres de amparo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468560" y="4365104"/>
            <a:ext cx="2884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www.noticiasespiritas.com.br</a:t>
            </a:r>
          </a:p>
        </p:txBody>
      </p:sp>
      <p:pic>
        <p:nvPicPr>
          <p:cNvPr id="3074" name="Picture 2" descr="http://espiritismoconsciente.com.br/wp-content/uploads/2014/07/mansao-do-camin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4856649"/>
            <a:ext cx="2209800" cy="790576"/>
          </a:xfrm>
          <a:prstGeom prst="rect">
            <a:avLst/>
          </a:prstGeom>
          <a:solidFill>
            <a:schemeClr val="tx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https://i.ytimg.com/vi/ynYvVhkdUwg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2" y="3232083"/>
            <a:ext cx="6238728" cy="3509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undoespirita.com.br/wp-content/uploads/2013/09/IMG_6007_1600x1067-pa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95" y="188640"/>
            <a:ext cx="5175936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115742" y="6440435"/>
            <a:ext cx="2501642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00"/>
                </a:solidFill>
              </a:rPr>
              <a:t>Crianças assistidas</a:t>
            </a:r>
            <a:endParaRPr lang="pt-BR" sz="1600" b="1" dirty="0">
              <a:solidFill>
                <a:srgbClr val="00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412129" y="3232083"/>
            <a:ext cx="2501642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00"/>
                </a:solidFill>
              </a:rPr>
              <a:t>Casa de parto normal</a:t>
            </a:r>
            <a:endParaRPr lang="pt-B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395536" y="284398"/>
            <a:ext cx="8208912" cy="646331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chemeClr val="bg1"/>
                </a:solidFill>
              </a:rPr>
              <a:t>Necessidades  da  sintonia</a:t>
            </a:r>
            <a:endParaRPr lang="pt-BR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503" y="944345"/>
            <a:ext cx="9022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 clima de: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1560" y="1494281"/>
            <a:ext cx="8435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responsabilidade 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alegria</a:t>
            </a:r>
            <a:endParaRPr lang="pt-BR" sz="28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1560" y="2012852"/>
            <a:ext cx="8435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trabalho voluntário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504" y="2677761"/>
            <a:ext cx="8975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modo 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enriquecer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sua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vida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valorizar a própria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cooperação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fé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bem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... “disposição ao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sacrifício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serviço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efetuar-se”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7504" y="4730368"/>
            <a:ext cx="8958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Assim, ... “estudamos ... 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mediunidade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construtiva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...” e não o fenômeno mediúnico comum e frequente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(como na obsessão)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734916" y="6377641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315854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584633" y="776579"/>
            <a:ext cx="4284495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Mediunidade </a:t>
            </a:r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em ação construtiva 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4221088"/>
            <a:ext cx="2941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essenciaevida10.blogspot.com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30199" y="2204864"/>
            <a:ext cx="2501642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</a:rPr>
              <a:t>Modelo</a:t>
            </a:r>
            <a:endParaRPr lang="pt-BR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i4.photobucket.com/albums/y143/Margaridars/psicograf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b="5201"/>
          <a:stretch/>
        </p:blipFill>
        <p:spPr bwMode="auto">
          <a:xfrm>
            <a:off x="154381" y="110326"/>
            <a:ext cx="4154095" cy="409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71853" y="6453336"/>
            <a:ext cx="2884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www.noticiasespiritas.com.br</a:t>
            </a:r>
          </a:p>
        </p:txBody>
      </p:sp>
      <p:pic>
        <p:nvPicPr>
          <p:cNvPr id="1026" name="Picture 2" descr="http://2.bp.blogspot.com/-Cpg01HJkJUI/TbgdrV0B60I/AAAAAAAAAJw/ESTvi5a_Dio/s1600/Divaldo+Franco+recebendo+Bezer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5444"/>
          <a:stretch/>
        </p:blipFill>
        <p:spPr bwMode="auto">
          <a:xfrm>
            <a:off x="4499992" y="2973740"/>
            <a:ext cx="4536503" cy="383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02888" y="4819386"/>
            <a:ext cx="3833330" cy="138499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serviço da psicografia ou na psicofonia</a:t>
            </a:r>
            <a:endParaRPr lang="pt-BR" sz="28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1520" y="129265"/>
            <a:ext cx="8490906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Responsabilidade  com  alegria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58277" y="6524591"/>
            <a:ext cx="2517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www.samaritanos.com.br</a:t>
            </a:r>
          </a:p>
        </p:txBody>
      </p:sp>
      <p:pic>
        <p:nvPicPr>
          <p:cNvPr id="4100" name="Picture 4" descr="http://www.associacaochicoxavier.com.br/sys/thumbs/tipo_conteudo_imagem-213-1200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46" y="918096"/>
            <a:ext cx="3796779" cy="2517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pi.ning.com/files/jkju2fRGmNEAeAffEsvtw7LgVJIYq5scUZOx6L34LVlDg2cWE-7PaVjM**YyoPmIo9LA*oV0mFdMSfDdMWrdvkqZ2l837dMm/chicoxav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9720"/>
            <a:ext cx="3168352" cy="3572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amaritanos.com.br/wp-content/uploads/2010/09/XI_Conferencia_22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61758"/>
            <a:ext cx="5314539" cy="2957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39552" y="1412776"/>
            <a:ext cx="3833330" cy="1077218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divulgação espírita</a:t>
            </a:r>
            <a:endParaRPr lang="pt-BR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2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75270" y="437635"/>
            <a:ext cx="8503304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Alegria no serviço da divulgação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18259" y="6121809"/>
            <a:ext cx="2884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www.noticiasespiritas.com.br</a:t>
            </a:r>
          </a:p>
        </p:txBody>
      </p:sp>
      <p:pic>
        <p:nvPicPr>
          <p:cNvPr id="2050" name="Picture 2" descr="http://www.noticiasespiritas.com.br/2012/SETEMBRO/04-09-2012_arquivos/image0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7775"/>
            <a:ext cx="6816367" cy="454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653" y="707828"/>
            <a:ext cx="8496944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DETENÇÃO  DE  CIRCUITOS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65276"/>
            <a:ext cx="90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natural que as analogias apresentadas sofram muitas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limitações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pois a circulação da água não é o mesmo que a corrente elétrica, nem esta equivale ao circuito mediúnico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FF"/>
                </a:solidFill>
                <a:latin typeface="Britannic Bold" pitchFamily="34" charset="0"/>
              </a:rPr>
              <a:t>5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3759" y="626018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196" y="3284984"/>
            <a:ext cx="9129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“Recorremos às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comparações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apenas para lembrar aos nossos companheiros de estudo a imagem de ‘correntes circulantes’, recordando ainda que ... “ 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1561" y="5195521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líquida</a:t>
            </a:r>
            <a:endParaRPr lang="pt-BR" sz="28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60" y="5714092"/>
            <a:ext cx="3681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elétrica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1560" y="6237312"/>
            <a:ext cx="3681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mental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056101" y="5361341"/>
            <a:ext cx="324000" cy="288000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056101" y="5889905"/>
            <a:ext cx="324000" cy="288000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4039127" y="6393610"/>
            <a:ext cx="324000" cy="288000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427985" y="5176357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vagarosa</a:t>
            </a:r>
            <a:endParaRPr lang="pt-BR" sz="28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427984" y="5694928"/>
            <a:ext cx="3681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muito rápida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427984" y="6218148"/>
            <a:ext cx="3681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ultra rápida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9" grpId="0"/>
      <p:bldP spid="10" grpId="0"/>
      <p:bldP spid="12" grpId="0"/>
      <p:bldP spid="5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7" y="153015"/>
            <a:ext cx="7764989" cy="584775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DETENÇÃO  DE  CIRCUITOS</a:t>
            </a:r>
            <a:endParaRPr lang="pt-BR" sz="32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801087"/>
            <a:ext cx="9022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natural que as analogias apresentadas sofram muitas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limitações</a:t>
            </a:r>
            <a:r>
              <a:rPr lang="pt-BR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pois a circulação da água não é o mesmo que a corrente elétrica, nem esta equivale ao circuito mediúnico</a:t>
            </a:r>
            <a:endParaRPr lang="pt-BR" sz="20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272884" y="172966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FFFFFF"/>
                </a:solidFill>
                <a:latin typeface="Britannic Bold" pitchFamily="34" charset="0"/>
              </a:rPr>
              <a:t>5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28184" y="3263508"/>
            <a:ext cx="1231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16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196" y="1808441"/>
            <a:ext cx="9007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“Recorremos às </a:t>
            </a:r>
            <a:r>
              <a:rPr lang="pt-BR" sz="2000" b="1" kern="0" dirty="0" smtClean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comparações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apenas para lembrar aos nossos companheiros de estudo a imagem de ‘correntes circulantes’, recordando  ainda que ... “ </a:t>
            </a:r>
            <a:endParaRPr lang="pt-BR" sz="2000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91681" y="2503358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líquida</a:t>
            </a:r>
            <a:endParaRPr lang="pt-BR" sz="20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91680" y="2855210"/>
            <a:ext cx="3681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elétrica</a:t>
            </a:r>
            <a:endParaRPr lang="pt-BR" sz="2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91680" y="3227125"/>
            <a:ext cx="3681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mental</a:t>
            </a:r>
            <a:endParaRPr lang="pt-BR" sz="2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274451" y="2596271"/>
            <a:ext cx="288000" cy="252000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274451" y="2975476"/>
            <a:ext cx="288000" cy="252000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4257477" y="3335516"/>
            <a:ext cx="288000" cy="252000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572000" y="2471420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vagarosa</a:t>
            </a:r>
            <a:endParaRPr lang="pt-BR" sz="20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586959" y="2858608"/>
            <a:ext cx="3681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muito rápida</a:t>
            </a:r>
            <a:endParaRPr lang="pt-BR" sz="2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634459" y="3239758"/>
            <a:ext cx="3681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ultra rápida</a:t>
            </a:r>
            <a:endParaRPr lang="pt-BR" sz="2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13510" y="3944173"/>
            <a:ext cx="6507614" cy="2369880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(se os Espíritos são imateriais) -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“Como se pode definir uma coisa, quando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faltam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termos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comparação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com uma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linguagem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deficiente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?”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653571" y="6344289"/>
            <a:ext cx="1367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(Q. 82) 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026" name="Picture 2" descr="http://nataliciodejesus.com.br/site/wp-content/uploads/2015/04/158-anos-de-o-livro-dos-espiritos-626x3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88888" y="3973985"/>
            <a:ext cx="2121357" cy="2736357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75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1" y="910461"/>
            <a:ext cx="8064897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VELOCIDADE   ELÉTRICA</a:t>
            </a:r>
            <a:endParaRPr lang="pt-BR" sz="36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755973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Vamos estudar alguns aspectos da eletricidade ... “para compreendermos com segurança os problemas do </a:t>
            </a:r>
            <a:r>
              <a:rPr lang="pt-BR" sz="2800" b="1" kern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intercâmbio mediúnico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8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169907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5" y="3374940"/>
            <a:ext cx="90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velocidade dos impulsos elétricos ... “é semelhante à da luz, ou seja, 300.000 km/segundo” (no vácuo)</a:t>
            </a:r>
            <a:endParaRPr lang="pt-BR" sz="29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5085184"/>
            <a:ext cx="90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“se estendermos um condutor de cobre numa extensão de 300.000km e, numa das extremidades injetarmos uma certa ... </a:t>
            </a:r>
            <a:endParaRPr lang="pt-BR" sz="29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803572" y="6341258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432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367" y="116632"/>
            <a:ext cx="9022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 correntes citadas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podem ser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</a:t>
            </a:r>
            <a:endParaRPr lang="pt-BR" sz="30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96336" y="6070936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96461" y="767606"/>
            <a:ext cx="2833889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adaptadas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84115" y="1413534"/>
            <a:ext cx="2833889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controladas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64328" y="2061606"/>
            <a:ext cx="2833889" cy="523220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aproveitadas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34255" y="2708920"/>
            <a:ext cx="283388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conduzidas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822" y="3504574"/>
            <a:ext cx="8866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Porém elas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podem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 - Suportar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armazenamento  indefinido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7" y="4723460"/>
            <a:ext cx="9026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Pois isso pode causar o aparecimento de: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709472" y="5242552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(corrente líquida)</a:t>
            </a:r>
            <a:endParaRPr lang="pt-BR" sz="24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97597" y="5751897"/>
            <a:ext cx="3681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(corrente elétrica)</a:t>
            </a:r>
            <a:endParaRPr lang="pt-BR" sz="24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688048" y="6272273"/>
            <a:ext cx="3681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(corrente mental)</a:t>
            </a:r>
            <a:endParaRPr lang="pt-BR" sz="24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03649" y="522920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charcos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403648" y="5747771"/>
            <a:ext cx="3681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explosões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03648" y="6270991"/>
            <a:ext cx="3681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rupturas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9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39552" y="332656"/>
            <a:ext cx="8194186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Corrente  mental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5400000">
            <a:off x="6626669" y="3069721"/>
            <a:ext cx="3888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www.revistaautadesouza.com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5448126"/>
            <a:ext cx="8194186" cy="1077218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Correntes  mentais  circulantes,  no exercício  da  mediunidade</a:t>
            </a:r>
            <a:endParaRPr lang="pt-BR" sz="3200" b="1" dirty="0">
              <a:ln w="12700"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s://portal2013br.files.wordpress.com/2015/06/post-06-0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8" y="1268759"/>
            <a:ext cx="7476868" cy="3974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3" y="707828"/>
            <a:ext cx="8136905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CONDUÇÃO  DAS  CORRENTES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643316"/>
            <a:ext cx="8950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“no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3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hidráulico</a:t>
            </a:r>
            <a:r>
              <a:rPr lang="pt-BR" sz="3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são necessários reservatórios e canais, represas e comportas, em edificações adequadas”</a:t>
            </a:r>
            <a:endParaRPr lang="pt-BR" sz="3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6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24328" y="6100508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504" y="3545963"/>
            <a:ext cx="89502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Nos </a:t>
            </a:r>
            <a:r>
              <a:rPr lang="pt-BR" sz="3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circuitos elétricos</a:t>
            </a:r>
            <a:r>
              <a:rPr lang="pt-BR" sz="3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administração da força eletromotriz necessita de alternadores adequados ... ”para a dosagem de correntes e voltagens diversas” com utilidades várias</a:t>
            </a:r>
            <a:endParaRPr lang="pt-BR" sz="3200" b="1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66588" y="4856460"/>
            <a:ext cx="8806226" cy="1477328"/>
          </a:xfrm>
          <a:prstGeom prst="rect">
            <a:avLst/>
          </a:prstGeom>
          <a:ln w="28575">
            <a:solidFill>
              <a:srgbClr val="000099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Desse modo, as correntes citadas ... dependem, nos seus efeitos, da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condução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se  lhes  imprima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6294" y="2730986"/>
            <a:ext cx="8611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ln w="19050">
                  <a:solidFill>
                    <a:srgbClr val="FFFF00"/>
                  </a:solidFill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instrumentos receptores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para atender ... 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3794" y="3356992"/>
            <a:ext cx="87214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às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exigências da emissão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para serviços ... 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43795" y="4027130"/>
            <a:ext cx="8613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de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essência elevada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6254" y="1484784"/>
            <a:ext cx="9022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aproveitamento da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mental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no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  mediúnico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 necessitamos: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95536" y="476672"/>
            <a:ext cx="8208912" cy="646331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chemeClr val="bg1"/>
                </a:solidFill>
              </a:rPr>
              <a:t>Condução no circuito mediúnico</a:t>
            </a:r>
            <a:endParaRPr lang="pt-BR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577509" y="633143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0053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/>
      <p:bldP spid="13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5496" y="368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5496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Britannic Bold" pitchFamily="34" charset="0"/>
              </a:rPr>
              <a:t>INSTRUMENTOS RECEPTORES </a:t>
            </a:r>
          </a:p>
        </p:txBody>
      </p:sp>
      <p:sp>
        <p:nvSpPr>
          <p:cNvPr id="9" name="Retângulo 8"/>
          <p:cNvSpPr/>
          <p:nvPr/>
        </p:nvSpPr>
        <p:spPr>
          <a:xfrm rot="5400000">
            <a:off x="6734371" y="3016649"/>
            <a:ext cx="437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www.islandnet.com</a:t>
            </a:r>
          </a:p>
        </p:txBody>
      </p:sp>
      <p:sp>
        <p:nvSpPr>
          <p:cNvPr id="7" name="Retângulo 6"/>
          <p:cNvSpPr/>
          <p:nvPr/>
        </p:nvSpPr>
        <p:spPr>
          <a:xfrm>
            <a:off x="-11875" y="5541740"/>
            <a:ext cx="9078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Britannic Bold" pitchFamily="34" charset="0"/>
              </a:rPr>
              <a:t>Atendendo às exigências de emissão da corrente mental para serviços de essência elevada ! </a:t>
            </a:r>
          </a:p>
        </p:txBody>
      </p:sp>
      <p:pic>
        <p:nvPicPr>
          <p:cNvPr id="10" name="Picture 2" descr="http://api.ning.com/files/oG6SegPhuVlfSW7nzY-3lvUlUeiGkIDn1e7voHF4kcrBOYsKIlwvpAtjJUrZC2*YG4xoYEo3pC0i3NG18t4YdeuZM1jThTNt/reuniaomediun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08"/>
          <a:stretch/>
        </p:blipFill>
        <p:spPr bwMode="auto">
          <a:xfrm>
            <a:off x="222815" y="980728"/>
            <a:ext cx="8521023" cy="4561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1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32011">
            <a:off x="4775770" y="3634115"/>
            <a:ext cx="3096344" cy="20239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226789">
            <a:off x="5117400" y="5803780"/>
            <a:ext cx="331945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400" b="1" kern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Cleber  M. Gonçalves</a:t>
            </a:r>
            <a:endParaRPr lang="pt-BR" sz="3400" b="1" kern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 Script MT" pitchFamily="66" charset="0"/>
              <a:cs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740">
            <a:off x="912327" y="2700095"/>
            <a:ext cx="2484373" cy="3323268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378384" y="2035612"/>
            <a:ext cx="27574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PRÓXIMO </a:t>
            </a:r>
          </a:p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CAPÍTULO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516216" y="2086431"/>
            <a:ext cx="1813780" cy="769441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 w="5715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VIII</a:t>
            </a:r>
            <a:endParaRPr lang="pt-BR" sz="4400" b="1" dirty="0">
              <a:ln w="5715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621" y="32749"/>
            <a:ext cx="9144000" cy="6858000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651670" y="620688"/>
            <a:ext cx="8136904" cy="885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MEDIUNIDADE  E  ELETROMAGNETISMO</a:t>
            </a:r>
            <a:endParaRPr lang="pt-BR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653" y="695953"/>
            <a:ext cx="8496944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VELOCIDADE   ELÉTRICA</a:t>
            </a:r>
            <a:endParaRPr lang="pt-BR" sz="36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413534"/>
            <a:ext cx="90222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Vamos estudar alguns aspectos da eletricidade ... “para compreendermos com segurança os problemas do </a:t>
            </a:r>
            <a:r>
              <a:rPr lang="pt-BR" sz="2200" b="1" kern="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intercâmbio mediúnico</a:t>
            </a:r>
            <a:r>
              <a:rPr lang="pt-BR" sz="2200" b="1" kern="0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200" b="1" kern="0" dirty="0">
              <a:ln w="1270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81007"/>
            <a:ext cx="576000" cy="576000"/>
          </a:xfrm>
          <a:prstGeom prst="bevel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5" y="2518162"/>
            <a:ext cx="9022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velocidade dos impulsos elétricos ... “é semelhante à da luz, ou seja, 300.000 km/segundo” (no vácuo)</a:t>
            </a:r>
            <a:endParaRPr lang="pt-BR" sz="22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3310250"/>
            <a:ext cx="9022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“se estendermos um condutor de cobre numa extensão de 300.000km e, numa das extremidades injetarmos uma certa ... </a:t>
            </a:r>
            <a:endParaRPr lang="pt-BR" sz="22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370" y="4310937"/>
            <a:ext cx="9022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</a:t>
            </a:r>
            <a:r>
              <a:rPr lang="pt-BR" sz="20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quantidade de elétrons livres, um segundo </a:t>
            </a:r>
            <a:r>
              <a:rPr lang="pt-BR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após, </a:t>
            </a:r>
            <a:r>
              <a:rPr lang="pt-BR" sz="3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mesma quantidade de elétrons verterá na extremidade oposta”</a:t>
            </a:r>
            <a:endParaRPr lang="pt-BR" sz="32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803572" y="6202445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667753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5" y="2671752"/>
            <a:ext cx="90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...“ qual acontece a uma corrente líquida num encanamento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979" y="1015528"/>
            <a:ext cx="903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“Entretanto, devemos considerar que 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velocidade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depende dos recursos imanentes da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pressão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da ... 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84398"/>
            <a:ext cx="8208912" cy="646331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chemeClr val="bg1"/>
                </a:solidFill>
              </a:rPr>
              <a:t>Velocidade  elétrica</a:t>
            </a:r>
            <a:endParaRPr lang="pt-BR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58402" y="3692524"/>
            <a:ext cx="123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7504" y="4340711"/>
            <a:ext cx="8952742" cy="2400657"/>
          </a:xfrm>
          <a:prstGeom prst="rect">
            <a:avLst/>
          </a:prstGeom>
          <a:ln w="19050">
            <a:solidFill>
              <a:srgbClr val="000099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Há, porém, certos aspectos ligados à velocidade da corrente elétrica que merecem esclarecimentos, pois que há diferenças entre 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deslocamento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do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campo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se movimenta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15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980728"/>
            <a:ext cx="903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Benjamin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Franklin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sustentava que 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eletricidade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consistia em uma espécie de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3528" y="260648"/>
            <a:ext cx="8352928" cy="646331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chemeClr val="bg1"/>
                </a:solidFill>
              </a:rPr>
              <a:t>Velocidade  elétrica - considerações</a:t>
            </a:r>
            <a:endParaRPr lang="pt-BR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6388758"/>
            <a:ext cx="910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 Energia. Biblioteca Científica Life - p. 119 - J. Olympio Ed - 1982)</a:t>
            </a:r>
            <a:endParaRPr lang="pt-BR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495" y="2541154"/>
            <a:ext cx="9022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Objetos com maior quantidade deste fluido continham 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carga positiva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3696848"/>
            <a:ext cx="9022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Aqueles com menor quantidade do fluido, teriam 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carga negativa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630" y="4825226"/>
            <a:ext cx="8939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crença de que a eletricidade era um fluido - séc. XVIII - fez com que o movimento deste fluido fosse descrito como “corrente elétrica”</a:t>
            </a:r>
            <a:endParaRPr lang="pt-BR" sz="30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74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0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5400000">
            <a:off x="5848774" y="2336025"/>
            <a:ext cx="4627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islandnet.com</a:t>
            </a:r>
            <a:endParaRPr lang="pt-BR" sz="1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43887" y="4920639"/>
            <a:ext cx="8856984" cy="178510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lendária experiência de </a:t>
            </a:r>
            <a:r>
              <a:rPr lang="pt-BR" sz="22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Benjamin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Franklin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ao empinar uma pipa na direção das nuvens escuras, uma centelha saltou-lhe subitamente no dedo, oriunda de uma chave metálica amarrada na extremidade da linha. Com extremo risco provou que a nuvem estava carregada de eletricidade !</a:t>
            </a:r>
            <a:endParaRPr lang="pt-BR" sz="2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islandnet.com/~see/weather/graphics/photos1112/franklin-kite-fl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161"/>
            <a:ext cx="6696744" cy="4627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908720"/>
            <a:ext cx="9032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moderna física atômica demonstrou que a eletricidade é uma forma de energia relacionada com o movimento de elétrons livres e propagação de campos elétricos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60648"/>
            <a:ext cx="8208912" cy="646331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chemeClr val="bg1"/>
                </a:solidFill>
              </a:rPr>
              <a:t>Velocidade   da  “corrente elétrica”</a:t>
            </a:r>
            <a:endParaRPr lang="pt-BR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80199" y="4090661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4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sofisica.com.br </a:t>
            </a:r>
            <a:endParaRPr lang="pt-BR" sz="14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2789351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Num circuito de corrente contínua, os elétrons movem-se com velocidade muito pequena (apenas 1cm/</a:t>
            </a:r>
            <a:r>
              <a:rPr lang="pt-BR" sz="28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aproximadamente)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4493438"/>
            <a:ext cx="9022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Mas, quando ligamos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interruptor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circuito, surge um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campo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se propaga em altíssima velocidade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(quase a velocidade da luz !)</a:t>
            </a:r>
            <a:endParaRPr lang="pt-BR" sz="2800" b="1" kern="0" dirty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15723" y="6335044"/>
            <a:ext cx="5843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4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fisicaevestibular.com.br/novo/eletricidade/</a:t>
            </a:r>
            <a:r>
              <a:rPr lang="pt-BR" sz="1400" b="1" kern="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eletrodinamica</a:t>
            </a:r>
            <a:endParaRPr lang="pt-BR" sz="14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042193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39096" y="249531"/>
            <a:ext cx="8637187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Propagação do campo elétrico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2211" y="6484881"/>
            <a:ext cx="8634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fisicaevestibular.com.br/novo/eletricidade/</a:t>
            </a:r>
            <a:r>
              <a:rPr lang="pt-BR" sz="1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eletrodinamica</a:t>
            </a:r>
            <a:endParaRPr lang="pt-BR" sz="1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39095" y="4889737"/>
            <a:ext cx="8637187" cy="156966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Embora o movimento dos elétrons livres seja relativamente lento, quando o interruptor do circuito é ligado, surge um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campo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elétrico</a:t>
            </a:r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se propaga em altíssima velocidade por todo o condutor</a:t>
            </a:r>
            <a:endParaRPr lang="pt-BR" sz="2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upload.wikimedia.org/wikipedia/commons/8/81/Circular.Polarization.Circularly.Polarized.Light_Right.Handed.Animation.305x190.255Colo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49252"/>
            <a:ext cx="5648837" cy="35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776977" y="1017152"/>
            <a:ext cx="5904000" cy="3744000"/>
          </a:xfrm>
          <a:prstGeom prst="roundRect">
            <a:avLst>
              <a:gd name="adj" fmla="val 6881"/>
            </a:avLst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0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ALL2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1829</Words>
  <Application>Microsoft Office PowerPoint</Application>
  <PresentationFormat>Apresentação na tela (4:3)</PresentationFormat>
  <Paragraphs>209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Mountain</vt:lpstr>
      <vt:lpstr>2_FALL2</vt:lpstr>
      <vt:lpstr>2_Ápice</vt:lpstr>
      <vt:lpstr>Oceano</vt:lpstr>
      <vt:lpstr>1_Oceano</vt:lpstr>
      <vt:lpstr>1_Mountain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CLEBERLE</dc:creator>
  <cp:lastModifiedBy>CLEBERLE</cp:lastModifiedBy>
  <cp:revision>470</cp:revision>
  <dcterms:created xsi:type="dcterms:W3CDTF">2011-09-15T19:32:39Z</dcterms:created>
  <dcterms:modified xsi:type="dcterms:W3CDTF">2016-11-10T20:41:15Z</dcterms:modified>
</cp:coreProperties>
</file>