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2" r:id="rId2"/>
    <p:sldMasterId id="2147483744" r:id="rId3"/>
    <p:sldMasterId id="2147483768" r:id="rId4"/>
    <p:sldMasterId id="2147483780" r:id="rId5"/>
  </p:sldMasterIdLst>
  <p:sldIdLst>
    <p:sldId id="391" r:id="rId6"/>
    <p:sldId id="387" r:id="rId7"/>
    <p:sldId id="271" r:id="rId8"/>
    <p:sldId id="508" r:id="rId9"/>
    <p:sldId id="509" r:id="rId10"/>
    <p:sldId id="541" r:id="rId11"/>
    <p:sldId id="394" r:id="rId12"/>
    <p:sldId id="540" r:id="rId13"/>
    <p:sldId id="543" r:id="rId14"/>
    <p:sldId id="544" r:id="rId15"/>
    <p:sldId id="545" r:id="rId16"/>
    <p:sldId id="507" r:id="rId17"/>
    <p:sldId id="506" r:id="rId18"/>
    <p:sldId id="510" r:id="rId19"/>
    <p:sldId id="563" r:id="rId20"/>
    <p:sldId id="564" r:id="rId21"/>
    <p:sldId id="546" r:id="rId22"/>
    <p:sldId id="513" r:id="rId23"/>
    <p:sldId id="547" r:id="rId24"/>
    <p:sldId id="549" r:id="rId25"/>
    <p:sldId id="514" r:id="rId26"/>
    <p:sldId id="516" r:id="rId27"/>
    <p:sldId id="517" r:id="rId28"/>
    <p:sldId id="518" r:id="rId29"/>
    <p:sldId id="552" r:id="rId30"/>
    <p:sldId id="553" r:id="rId31"/>
    <p:sldId id="554" r:id="rId32"/>
    <p:sldId id="519" r:id="rId33"/>
    <p:sldId id="523" r:id="rId34"/>
    <p:sldId id="524" r:id="rId35"/>
    <p:sldId id="525" r:id="rId36"/>
    <p:sldId id="526" r:id="rId37"/>
    <p:sldId id="561" r:id="rId38"/>
    <p:sldId id="527" r:id="rId39"/>
    <p:sldId id="528" r:id="rId40"/>
    <p:sldId id="558" r:id="rId41"/>
    <p:sldId id="529" r:id="rId42"/>
    <p:sldId id="530" r:id="rId43"/>
    <p:sldId id="559" r:id="rId44"/>
    <p:sldId id="531" r:id="rId45"/>
    <p:sldId id="532" r:id="rId46"/>
    <p:sldId id="533" r:id="rId47"/>
    <p:sldId id="535" r:id="rId48"/>
    <p:sldId id="534" r:id="rId49"/>
    <p:sldId id="536" r:id="rId50"/>
    <p:sldId id="537" r:id="rId51"/>
    <p:sldId id="538" r:id="rId52"/>
    <p:sldId id="560" r:id="rId53"/>
    <p:sldId id="381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00CC"/>
    <a:srgbClr val="FFFF99"/>
    <a:srgbClr val="00FFFF"/>
    <a:srgbClr val="00FF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31" autoAdjust="0"/>
    <p:restoredTop sz="94660"/>
  </p:normalViewPr>
  <p:slideViewPr>
    <p:cSldViewPr>
      <p:cViewPr varScale="1">
        <p:scale>
          <a:sx n="90" d="100"/>
          <a:sy n="90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652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6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7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09D92-C781-40EA-BD03-3EA0F0BF05EA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878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71C7-78E6-4C96-BB6B-28E02D615209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72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92101"/>
            <a:ext cx="2057400" cy="572770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92101"/>
            <a:ext cx="6019800" cy="572770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4525A-4172-45A6-9ACE-F0F43F336B4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37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3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327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6"/>
            <a:ext cx="8229600" cy="462654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28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18" y="4406903"/>
            <a:ext cx="78272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8" y="2667000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086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3303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6002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71036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893149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0774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371600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496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75A6-6362-4C98-A508-91044D67FE42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8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646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2933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1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1722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4"/>
            <a:ext cx="1868424" cy="365125"/>
          </a:xfrm>
        </p:spPr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15658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6"/>
          <p:cNvGrpSpPr/>
          <p:nvPr/>
        </p:nvGrpSpPr>
        <p:grpSpPr>
          <a:xfrm>
            <a:off x="0" y="3268345"/>
            <a:ext cx="9144000" cy="146304"/>
            <a:chOff x="0" y="3268345"/>
            <a:chExt cx="9144000" cy="146304"/>
          </a:xfrm>
        </p:grpSpPr>
        <p:sp>
          <p:nvSpPr>
            <p:cNvPr id="13" name="Rectangle 12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4"/>
            <a:ext cx="7924800" cy="1470025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5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5796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9617"/>
            <a:ext cx="8229600" cy="462654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oup 13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788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520" y="4406904"/>
            <a:ext cx="7827201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20" y="2667001"/>
            <a:ext cx="78272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12"/>
          <p:cNvGrpSpPr/>
          <p:nvPr/>
        </p:nvGrpSpPr>
        <p:grpSpPr>
          <a:xfrm flipH="1">
            <a:off x="0" y="4228465"/>
            <a:ext cx="9144000" cy="146304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7676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grpSp>
        <p:nvGrpSpPr>
          <p:cNvPr id="2" name="Group 14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15028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2971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60020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2971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grpSp>
        <p:nvGrpSpPr>
          <p:cNvPr id="2" name="Group 16"/>
          <p:cNvGrpSpPr/>
          <p:nvPr/>
        </p:nvGrpSpPr>
        <p:grpSpPr>
          <a:xfrm>
            <a:off x="0" y="1371600"/>
            <a:ext cx="9144000" cy="73152"/>
            <a:chOff x="0" y="3268345"/>
            <a:chExt cx="9144000" cy="146304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0236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grpSp>
        <p:nvGrpSpPr>
          <p:cNvPr id="2" name="Group 12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14" name="Rectangle 13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089190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5" name="Group 10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2" name="Rectangle 11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79051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2EA824-D8FF-4BE4-A787-C77967EDB81A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9050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8229600" cy="79375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1"/>
            <a:ext cx="5111751" cy="4754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371601"/>
            <a:ext cx="3008313" cy="4754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8" name="Group 13"/>
          <p:cNvGrpSpPr/>
          <p:nvPr/>
        </p:nvGrpSpPr>
        <p:grpSpPr>
          <a:xfrm flipH="1">
            <a:off x="0" y="1143000"/>
            <a:ext cx="9144000" cy="73152"/>
            <a:chOff x="0" y="3268345"/>
            <a:chExt cx="9144000" cy="146304"/>
          </a:xfrm>
        </p:grpSpPr>
        <p:sp>
          <p:nvSpPr>
            <p:cNvPr id="15" name="Rectangle 14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96992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1801368" y="685800"/>
            <a:ext cx="5495544" cy="3886200"/>
          </a:xfrm>
          <a:solidFill>
            <a:schemeClr val="accent1"/>
          </a:solidFill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contrasting" dir="t"/>
          </a:scene3d>
          <a:sp3d contourW="12700" prstMaterial="softEdge">
            <a:bevelT prst="cross"/>
            <a:contourClr>
              <a:srgbClr val="FFFFFF"/>
            </a:contourClr>
          </a:sp3d>
        </p:spPr>
        <p:txBody>
          <a:bodyPr/>
          <a:lstStyle/>
          <a:p>
            <a:r>
              <a:rPr lang="pt-BR"/>
              <a:t>Clique no ícone para adicionar uma imagem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3" name="Group 15"/>
          <p:cNvGrpSpPr/>
          <p:nvPr/>
        </p:nvGrpSpPr>
        <p:grpSpPr>
          <a:xfrm>
            <a:off x="-9144" y="-18288"/>
            <a:ext cx="9144000" cy="146304"/>
            <a:chOff x="0" y="3268345"/>
            <a:chExt cx="9144000" cy="146304"/>
          </a:xfrm>
        </p:grpSpPr>
        <p:sp>
          <p:nvSpPr>
            <p:cNvPr id="17" name="Rectangle 16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544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6592824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7690104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2880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grpSp>
        <p:nvGrpSpPr>
          <p:cNvPr id="2" name="Group 7"/>
          <p:cNvGrpSpPr/>
          <p:nvPr/>
        </p:nvGrpSpPr>
        <p:grpSpPr>
          <a:xfrm flipH="1">
            <a:off x="0" y="1371600"/>
            <a:ext cx="9144000" cy="73152"/>
            <a:chOff x="0" y="3268345"/>
            <a:chExt cx="9144000" cy="146304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7943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42"/>
            <a:ext cx="18288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1722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39712" y="6356355"/>
            <a:ext cx="1868424" cy="365125"/>
          </a:xfrm>
        </p:spPr>
        <p:txBody>
          <a:bodyPr/>
          <a:lstStyle/>
          <a:p>
            <a:fld id="{C52E0253-CAAF-4743-A97B-0B90B5DA0F92}" type="datetimeFigureOut">
              <a:rPr lang="pt-BR" smtClean="0"/>
              <a:pPr/>
              <a:t>04/05/2017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46FD79-A6EF-4F46-9381-0046111DFDB7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7" name="Group 6"/>
          <p:cNvGrpSpPr/>
          <p:nvPr/>
        </p:nvGrpSpPr>
        <p:grpSpPr>
          <a:xfrm rot="5400000" flipH="1">
            <a:off x="3332988" y="3384804"/>
            <a:ext cx="6867144" cy="73152"/>
            <a:chOff x="0" y="3268345"/>
            <a:chExt cx="9144000" cy="146304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3268345"/>
              <a:ext cx="9144000" cy="146304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5181600" y="3268345"/>
              <a:ext cx="1097280" cy="1463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278880" y="3268345"/>
              <a:ext cx="1097280" cy="1463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7376160" y="3268345"/>
              <a:ext cx="1097280" cy="1463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4759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452525A5-A1E5-43D6-B638-FBDC5648681C}" type="datetime1">
              <a:rPr lang="en-US">
                <a:solidFill>
                  <a:srgbClr val="000000"/>
                </a:solidFill>
              </a:rPr>
              <a:pPr/>
              <a:t>5/4/2017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B58B4DAA-F6D8-47AC-B72D-41547FDD055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3258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55D91-D392-47C7-9259-1205D6C00387}" type="datetime1">
              <a:rPr lang="en-US">
                <a:solidFill>
                  <a:srgbClr val="000000"/>
                </a:solidFill>
              </a:rPr>
              <a:pPr/>
              <a:t>5/4/2017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2B87F-2665-4148-80F3-BA4AB515527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969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995323-E451-46F0-B28C-BCEC5AF48B2D}" type="datetime1">
              <a:rPr lang="en-US">
                <a:solidFill>
                  <a:srgbClr val="000000"/>
                </a:solidFill>
              </a:rPr>
              <a:pPr/>
              <a:t>5/4/2017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5D49A-A1C6-4B8F-8EDD-917FFBB00FF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1566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E7A661-8121-41ED-8C0B-F2ADBCD766B1}" type="datetime1">
              <a:rPr lang="en-US">
                <a:solidFill>
                  <a:srgbClr val="000000"/>
                </a:solidFill>
              </a:rPr>
              <a:pPr/>
              <a:t>5/4/2017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32EDA-2D56-4A7B-B41F-D90D1B872F8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645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08C363-938B-4AC3-9A52-ED19970ECD7F}" type="datetime1">
              <a:rPr lang="en-US">
                <a:solidFill>
                  <a:srgbClr val="000000"/>
                </a:solidFill>
              </a:rPr>
              <a:pPr/>
              <a:t>5/4/2017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D279C3-CD23-41E7-A6DE-98D01D693C5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8107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6CB966-FA8D-4BB5-9156-FAD6B4D1B288}" type="datetime1">
              <a:rPr lang="en-US">
                <a:solidFill>
                  <a:srgbClr val="000000"/>
                </a:solidFill>
              </a:rPr>
              <a:pPr/>
              <a:t>5/4/2017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A4A70-91CA-4CBF-9263-B60336C5E2E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3645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156FF1-B823-4930-A17C-4D8EF690FF0E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5265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1F6A6-FA22-4207-93D4-59BF8E6844A2}" type="datetime1">
              <a:rPr lang="en-US">
                <a:solidFill>
                  <a:srgbClr val="000000"/>
                </a:solidFill>
              </a:rPr>
              <a:pPr/>
              <a:t>5/4/2017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AEF4FF-008A-436C-9545-51B1488769DE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9391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3855A7F-2FF9-4327-9E0E-0A1E8F6B33CE}" type="datetime1">
              <a:rPr lang="en-US">
                <a:solidFill>
                  <a:srgbClr val="000000"/>
                </a:solidFill>
              </a:rPr>
              <a:pPr/>
              <a:t>5/4/2017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358F74-47C7-466C-8F26-BA4BDB27E4D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3499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A98F99-9223-4342-AD05-54C1CA15B9E7}" type="datetime1">
              <a:rPr lang="en-US">
                <a:solidFill>
                  <a:srgbClr val="000000"/>
                </a:solidFill>
              </a:rPr>
              <a:pPr/>
              <a:t>5/4/2017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41CCC6-09D2-4FBD-BF34-A151B05C47F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8652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4112DB-EE46-487B-8EBE-0EA265523338}" type="datetime1">
              <a:rPr lang="en-US">
                <a:solidFill>
                  <a:srgbClr val="000000"/>
                </a:solidFill>
              </a:rPr>
              <a:pPr/>
              <a:t>5/4/2017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F96B9F-DE79-4A6E-9812-49695646F6D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4867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F3312E-7AC0-4C4B-B93F-76D8960FFE9B}" type="datetime1">
              <a:rPr lang="en-US">
                <a:solidFill>
                  <a:srgbClr val="000000"/>
                </a:solidFill>
              </a:rPr>
              <a:pPr/>
              <a:t>5/4/2017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60EE5-2EC9-462E-BC10-C9DC63E54ED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544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3A7B7-E770-4E0D-9AE0-75AD568A172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/>
              <a:t>Clique para editar o estilo do subtítulo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054270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5062F-3E8D-499F-8785-34C539D336F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402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924800" y="6416678"/>
            <a:ext cx="762000" cy="365125"/>
          </a:xfrm>
        </p:spPr>
        <p:txBody>
          <a:bodyPr/>
          <a:lstStyle/>
          <a:p>
            <a:fld id="{99A9A387-6D56-47BA-A4F2-6DFAD342F344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62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432E6-664D-4767-9425-DDC9BCB360EC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8888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1" y="1535115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9" y="1535115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9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DA494-DB50-440A-8AD4-87B03FC8D527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3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8280C-37B7-4152-BB21-3DC68DD35C7F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71199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F8DDB-B492-4C5F-A266-D8041AD8BD06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96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7C3311-F0DC-4B31-8F59-BB2C1AD5E562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8785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4" y="273051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4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5430D0-B786-47CD-9CBC-849C84CA2C4D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5832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t-B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 no ícone para adicionar uma imagem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13E93-C681-498F-B846-89629BF66B6E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891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2CB40-F452-43CA-AA4C-05B4A3495F9E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826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t-BR"/>
              <a:t>Clique para editar o texto mestre</a:t>
            </a:r>
          </a:p>
          <a:p>
            <a:pPr lvl="1" eaLnBrk="1" latinLnBrk="0" hangingPunct="1"/>
            <a:r>
              <a:rPr lang="pt-BR"/>
              <a:t>Segundo nível</a:t>
            </a:r>
          </a:p>
          <a:p>
            <a:pPr lvl="2" eaLnBrk="1" latinLnBrk="0" hangingPunct="1"/>
            <a:r>
              <a:rPr lang="pt-BR"/>
              <a:t>Terceiro nível</a:t>
            </a:r>
          </a:p>
          <a:p>
            <a:pPr lvl="3" eaLnBrk="1" latinLnBrk="0" hangingPunct="1"/>
            <a:r>
              <a:rPr lang="pt-BR"/>
              <a:t>Quarto nível</a:t>
            </a:r>
          </a:p>
          <a:p>
            <a:pPr lvl="4" eaLnBrk="1" latinLnBrk="0" hangingPunct="1"/>
            <a:r>
              <a:rPr lang="pt-BR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F1835-6C00-4E32-B49A-022899272A38}" type="slidenum">
              <a:rPr lang="es-ES" smtClean="0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718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DA647F-6CB3-4FE9-95BA-F36B9CBB1BA6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09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9193D9-2F9D-465F-B138-B08D075A5CE8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4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CE6A4C-0133-47D7-9C41-A4E06E5A7F91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31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BD793-7890-4310-8891-23C90CFE0C8D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05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1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C7B07A4-11D0-4782-8415-C379A26921C5}" type="slidenum">
              <a:rPr lang="pt-B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5941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6" y="3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C0360-DCBB-4E5F-BF1F-4CDADFFEE815}" type="slidenum">
              <a:rPr lang="pt-BR" smtClean="0">
                <a:solidFill>
                  <a:prstClr val="white">
                    <a:shade val="50000"/>
                  </a:prstClr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white">
                  <a:shade val="50000"/>
                </a:prstClr>
              </a:solidFill>
              <a:latin typeface="Tahoma" pitchFamily="34" charset="0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78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ACE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27" y="4"/>
            <a:ext cx="9144000" cy="6286520"/>
          </a:xfrm>
          <a:prstGeom prst="rect">
            <a:avLst/>
          </a:prstGeom>
          <a:gradFill flip="none" rotWithShape="1">
            <a:gsLst>
              <a:gs pos="1000">
                <a:schemeClr val="bg2">
                  <a:alpha val="0"/>
                </a:schemeClr>
              </a:gs>
              <a:gs pos="100000">
                <a:schemeClr val="bg1">
                  <a:alpha val="92000"/>
                </a:schemeClr>
              </a:gs>
            </a:gsLst>
            <a:lin ang="16200000" scaled="1"/>
            <a:tileRect/>
          </a:gradFill>
          <a:ln w="285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74536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0248" y="635635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ysClr val="windowText" lastClr="000000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C0360-DCBB-4E5F-BF1F-4CDADFFEE815}" type="slidenum">
              <a:rPr lang="pt-BR" smtClean="0">
                <a:solidFill>
                  <a:prstClr val="white">
                    <a:shade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4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ln>
            <a:noFill/>
          </a:ln>
          <a:solidFill>
            <a:srgbClr val="FFFFFF"/>
          </a:solidFill>
          <a:effectLst>
            <a:glow rad="101600">
              <a:schemeClr val="tx2"/>
            </a:glo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2"/>
        </a:buClr>
        <a:buSzPct val="70000"/>
        <a:buFont typeface="Wingdings 2" pitchFamily="18" charset="2"/>
        <a:buChar char="¥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/>
        </a:buClr>
        <a:buSzPct val="60000"/>
        <a:buFont typeface="Wingdings 2" pitchFamily="18" charset="2"/>
        <a:buChar char="¥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5"/>
        </a:buClr>
        <a:buSzPct val="57000"/>
        <a:buFont typeface="Wingdings 2" pitchFamily="18" charset="2"/>
        <a:buChar char="¥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SzPct val="55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2"/>
        </a:buClr>
        <a:buSzPct val="50000"/>
        <a:buFont typeface="Wingdings 2" pitchFamily="18" charset="2"/>
        <a:buChar char="¥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fld id="{9F9C756D-1391-4039-BC00-EE8FC04A9489}" type="datetime1">
              <a:rPr lang="en-US">
                <a:solidFill>
                  <a:srgbClr val="000000"/>
                </a:solidFill>
              </a:rPr>
              <a:pPr/>
              <a:t>5/4/2017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62200" y="6613525"/>
            <a:ext cx="4953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r>
              <a:rPr lang="en-US">
                <a:solidFill>
                  <a:srgbClr val="000000"/>
                </a:solidFill>
              </a:rPr>
              <a:t>copyright 2006 www.brainybetty.com; All Rights Reserved.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24800" y="6629400"/>
            <a:ext cx="1219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10561096-3F78-46C7-B87D-4AB127BF5B5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14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ACE6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t-BR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/>
              <a:t>Clique para editar o texto mestre</a:t>
            </a:r>
          </a:p>
          <a:p>
            <a:pPr lvl="1" eaLnBrk="1" latinLnBrk="0" hangingPunct="1"/>
            <a:r>
              <a:rPr kumimoji="0" lang="pt-BR"/>
              <a:t>Segundo nível</a:t>
            </a:r>
          </a:p>
          <a:p>
            <a:pPr lvl="2" eaLnBrk="1" latinLnBrk="0" hangingPunct="1"/>
            <a:r>
              <a:rPr kumimoji="0" lang="pt-BR"/>
              <a:t>Terceiro nível</a:t>
            </a:r>
          </a:p>
          <a:p>
            <a:pPr lvl="3" eaLnBrk="1" latinLnBrk="0" hangingPunct="1"/>
            <a:r>
              <a:rPr kumimoji="0" lang="pt-BR"/>
              <a:t>Quarto nível</a:t>
            </a:r>
          </a:p>
          <a:p>
            <a:pPr lvl="4" eaLnBrk="1" latinLnBrk="0" hangingPunct="1"/>
            <a:r>
              <a:rPr kumimoji="0" lang="pt-BR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457200" y="6416678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3124200" y="6416678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7924800" y="6416678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C0360-DCBB-4E5F-BF1F-4CDADFFEE815}" type="slidenum">
              <a:rPr lang="pt-BR" smtClean="0">
                <a:solidFill>
                  <a:prstClr val="white">
                    <a:shade val="50000"/>
                  </a:prstClr>
                </a:solidFill>
                <a:latin typeface="Tahoma" pitchFamily="34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 dirty="0">
              <a:solidFill>
                <a:prstClr val="white">
                  <a:shade val="50000"/>
                </a:prstClr>
              </a:solidFill>
              <a:latin typeface="Tahom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18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5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Neurotransmissor%20Sinapse%20(Bomba%20s&#243;dio%20e%20pot&#225;ssio).mp4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8.jpeg"/><Relationship Id="rId4" Type="http://schemas.microsoft.com/office/2007/relationships/hdphoto" Target="../media/hdphoto9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384"/>
            <a:ext cx="9144000" cy="6858000"/>
          </a:xfrm>
          <a:prstGeom prst="rect">
            <a:avLst/>
          </a:prstGeom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03351" y="22526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pt-BR" sz="32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 rot="21368359">
            <a:off x="2972059" y="5800164"/>
            <a:ext cx="601666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kern="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  <a:cs typeface="Arial" charset="0"/>
              </a:rPr>
              <a:t>Cleber  M. Gonçalves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429">
            <a:off x="535000" y="2807461"/>
            <a:ext cx="2033978" cy="3045444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2428443" y="1738402"/>
            <a:ext cx="645035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0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CAPÍTULO   X</a:t>
            </a:r>
          </a:p>
        </p:txBody>
      </p:sp>
      <p:sp>
        <p:nvSpPr>
          <p:cNvPr id="10" name="WordArt 17"/>
          <p:cNvSpPr>
            <a:spLocks noChangeArrowheads="1" noChangeShapeType="1" noTextEdit="1"/>
          </p:cNvSpPr>
          <p:nvPr/>
        </p:nvSpPr>
        <p:spPr bwMode="auto">
          <a:xfrm>
            <a:off x="685749" y="308337"/>
            <a:ext cx="8260439" cy="9236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pt-BR" sz="3200" kern="10" dirty="0">
                <a:ln w="12700">
                  <a:solidFill>
                    <a:prstClr val="black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Arial" charset="0"/>
              </a:rPr>
              <a:t>Mecanismos  da  Mediunidade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sp>
        <p:nvSpPr>
          <p:cNvPr id="11" name="WordArt 17"/>
          <p:cNvSpPr>
            <a:spLocks noChangeArrowheads="1" noChangeShapeType="1" noTextEdit="1"/>
          </p:cNvSpPr>
          <p:nvPr/>
        </p:nvSpPr>
        <p:spPr bwMode="auto">
          <a:xfrm>
            <a:off x="2857015" y="2549661"/>
            <a:ext cx="6014877" cy="67902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  <a:cs typeface="Arial" charset="0"/>
              </a:rPr>
              <a:t>FLUXO  MENTAL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5344" y="3720463"/>
            <a:ext cx="3116546" cy="200555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8788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16200000">
            <a:off x="-1291924" y="3238236"/>
            <a:ext cx="32704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bootblockbios.wordpress.com</a:t>
            </a:r>
          </a:p>
        </p:txBody>
      </p:sp>
      <p:pic>
        <p:nvPicPr>
          <p:cNvPr id="5122" name="Picture 2" descr="Resultado de imagem para corrente eletrica lampada ac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243" y="3678379"/>
            <a:ext cx="4248472" cy="2982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m para corrente eletrica lampada ace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82" y="79041"/>
            <a:ext cx="3528394" cy="3528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5309308" y="1851566"/>
            <a:ext cx="3420606" cy="2400657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Transformação da corrente elétrica em luz, na resistência de lâmpadas</a:t>
            </a:r>
          </a:p>
        </p:txBody>
      </p:sp>
    </p:spTree>
    <p:extLst>
      <p:ext uri="{BB962C8B-B14F-4D97-AF65-F5344CB8AC3E}">
        <p14:creationId xmlns:p14="http://schemas.microsoft.com/office/powerpoint/2010/main" val="19059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5400000">
            <a:off x="7442690" y="4994463"/>
            <a:ext cx="28934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todamateria.com.br</a:t>
            </a:r>
          </a:p>
        </p:txBody>
      </p:sp>
      <p:sp>
        <p:nvSpPr>
          <p:cNvPr id="8" name="Retângulo 7"/>
          <p:cNvSpPr/>
          <p:nvPr/>
        </p:nvSpPr>
        <p:spPr>
          <a:xfrm>
            <a:off x="4307937" y="164207"/>
            <a:ext cx="4464496" cy="3416320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Eletrólise decorre da passagem da corrente elétrica entre os polos positivo e negativo mergulhados em uma solução química, provocando a ionização dos átomos que compõem determinadas substâncias</a:t>
            </a:r>
          </a:p>
        </p:txBody>
      </p:sp>
      <p:pic>
        <p:nvPicPr>
          <p:cNvPr id="6146" name="Picture 2" descr="Resultado de imagem para eletrolise ign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89039"/>
            <a:ext cx="4097477" cy="282140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eletrolise igne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4675" r="54514" b="5026"/>
          <a:stretch/>
        </p:blipFill>
        <p:spPr bwMode="auto">
          <a:xfrm>
            <a:off x="323528" y="346653"/>
            <a:ext cx="3600400" cy="60638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280996" y="6451036"/>
            <a:ext cx="36334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keywordsking.com</a:t>
            </a:r>
          </a:p>
        </p:txBody>
      </p:sp>
    </p:spTree>
    <p:extLst>
      <p:ext uri="{BB962C8B-B14F-4D97-AF65-F5344CB8AC3E}">
        <p14:creationId xmlns:p14="http://schemas.microsoft.com/office/powerpoint/2010/main" val="3931252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7858" y="862050"/>
            <a:ext cx="8784976" cy="646331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PARTÍCULA  MENTAL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2277" y="1703710"/>
            <a:ext cx="8798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partícula mental 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nasce das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emoções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desejos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</a:t>
            </a:r>
            <a:endParaRPr lang="pt-BR" sz="3000" b="1" kern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62702" y="213704"/>
            <a:ext cx="576000" cy="576000"/>
          </a:xfrm>
          <a:prstGeom prst="bevel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400" b="1" dirty="0">
                <a:solidFill>
                  <a:schemeClr val="bg1"/>
                </a:solidFill>
                <a:latin typeface="Britannic Bold" pitchFamily="34" charset="0"/>
              </a:rPr>
              <a:t>2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11011" y="3021920"/>
            <a:ext cx="8798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Através dos ... “fenômenos profundos da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consciência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cuja estrutura ainda não conseguimos abordar” ... </a:t>
            </a:r>
            <a:endParaRPr lang="pt-BR" sz="32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886791" y="6415085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96871" y="4822120"/>
            <a:ext cx="879865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partícula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“se desloca produzindo irradiações eletromagnéticas, cuja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frequência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(energia) varia ... </a:t>
            </a:r>
            <a:endParaRPr lang="pt-BR" sz="28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0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7858" y="862050"/>
            <a:ext cx="8784976" cy="646331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PARTÍCULA  MENTAL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2277" y="1596901"/>
            <a:ext cx="879865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partícula mental</a:t>
            </a:r>
            <a:r>
              <a:rPr lang="pt-BR" sz="2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nasce das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emoções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desejos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Espírito</a:t>
            </a:r>
            <a:endParaRPr lang="pt-BR" sz="2200" b="1" kern="0" dirty="0">
              <a:ln w="9525">
                <a:solidFill>
                  <a:schemeClr val="tx1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62702" y="213704"/>
            <a:ext cx="576000" cy="576000"/>
          </a:xfrm>
          <a:prstGeom prst="bevel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400" b="1" dirty="0">
                <a:solidFill>
                  <a:schemeClr val="bg1"/>
                </a:solidFill>
                <a:latin typeface="Britannic Bold" pitchFamily="34" charset="0"/>
              </a:rPr>
              <a:t>2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11011" y="2060848"/>
            <a:ext cx="879865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8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Através dos ... “fenômenos profundos da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consciência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cuja estrutura ainda não conseguimos abordar” ... </a:t>
            </a:r>
            <a:endParaRPr lang="pt-BR" sz="22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677182" y="6039244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96871" y="2999274"/>
            <a:ext cx="879865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8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partícula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“se desloca produzindo irradiações eletromagnéticas, cuja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frequência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(energia) varia ... </a:t>
            </a:r>
            <a:endParaRPr lang="pt-BR" sz="22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07504" y="4235604"/>
            <a:ext cx="879865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4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com os </a:t>
            </a:r>
            <a:r>
              <a:rPr lang="pt-BR" sz="34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estados mentais do emissor</a:t>
            </a:r>
            <a:r>
              <a:rPr lang="pt-BR" sz="34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...” à semelhança da chama da vela que apresenta frequências multicores</a:t>
            </a:r>
            <a:endParaRPr lang="pt-BR" sz="34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443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16200000">
            <a:off x="251519" y="5278368"/>
            <a:ext cx="2850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debondan.wordpress.com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580112" y="4478149"/>
            <a:ext cx="3240360" cy="1938992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Emissões mentais em frequências multicores à semelhança de  uma vela</a:t>
            </a:r>
          </a:p>
        </p:txBody>
      </p:sp>
      <p:pic>
        <p:nvPicPr>
          <p:cNvPr id="7172" name="Picture 4" descr="Resultado de imagem para emissão mental mentes conectad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84" y="162674"/>
            <a:ext cx="6387008" cy="374059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Resultado de imagem para vela cores da cham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1" t="11662" r="19657" b="7388"/>
          <a:stretch/>
        </p:blipFill>
        <p:spPr bwMode="auto">
          <a:xfrm>
            <a:off x="1856815" y="3483430"/>
            <a:ext cx="3331029" cy="3309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 rot="5400000">
            <a:off x="5031217" y="1918126"/>
            <a:ext cx="37405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piramidal.net</a:t>
            </a:r>
          </a:p>
        </p:txBody>
      </p:sp>
    </p:spTree>
    <p:extLst>
      <p:ext uri="{BB962C8B-B14F-4D97-AF65-F5344CB8AC3E}">
        <p14:creationId xmlns:p14="http://schemas.microsoft.com/office/powerpoint/2010/main" val="1346885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99592" y="755993"/>
            <a:ext cx="7416824" cy="58477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CORRENTE  MENTAL  SUB-HUMANA</a:t>
            </a:r>
          </a:p>
        </p:txBody>
      </p:sp>
      <p:sp>
        <p:nvSpPr>
          <p:cNvPr id="3" name="Retângulo 2"/>
          <p:cNvSpPr/>
          <p:nvPr/>
        </p:nvSpPr>
        <p:spPr>
          <a:xfrm>
            <a:off x="-13620" y="1421775"/>
            <a:ext cx="9142132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“Nos reinos inferiores da Natureza, a </a:t>
            </a:r>
            <a:r>
              <a:rPr lang="pt-BR" sz="29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restringe-se a impulsos de sustentação nos seres de constituição primária ... </a:t>
            </a:r>
            <a:endParaRPr lang="pt-BR" sz="2900" b="1" kern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84032" y="87156"/>
            <a:ext cx="576000" cy="576000"/>
          </a:xfrm>
          <a:prstGeom prst="bevel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400" b="1" dirty="0">
                <a:solidFill>
                  <a:schemeClr val="bg1"/>
                </a:solidFill>
                <a:latin typeface="Britannic Bold" pitchFamily="34" charset="0"/>
              </a:rPr>
              <a:t>3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34886" y="3698489"/>
            <a:ext cx="914213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8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preponderando nos                           </a:t>
            </a:r>
            <a:endParaRPr lang="pt-BR" sz="29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876158" y="6351287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</a:p>
        </p:txBody>
      </p:sp>
      <p:sp>
        <p:nvSpPr>
          <p:cNvPr id="9" name="Retângulo 8"/>
          <p:cNvSpPr/>
          <p:nvPr/>
        </p:nvSpPr>
        <p:spPr>
          <a:xfrm>
            <a:off x="-36512" y="3019018"/>
            <a:ext cx="914213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 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pt-BR" sz="29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começar</a:t>
            </a:r>
            <a:r>
              <a:rPr lang="pt-BR" sz="29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nos</a:t>
            </a:r>
            <a:r>
              <a:rPr lang="pt-BR" sz="29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endParaRPr lang="pt-BR" sz="29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4349013" y="4550422"/>
            <a:ext cx="2455235" cy="538609"/>
          </a:xfrm>
          <a:prstGeom prst="rect">
            <a:avLst/>
          </a:prstGeom>
          <a:solidFill>
            <a:srgbClr val="00B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9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animais</a:t>
            </a:r>
            <a:r>
              <a:rPr lang="pt-BR" sz="28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</a:t>
            </a:r>
            <a:endParaRPr lang="pt-BR" sz="24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355976" y="3019018"/>
            <a:ext cx="2447600" cy="538609"/>
          </a:xfrm>
          <a:prstGeom prst="rect">
            <a:avLst/>
          </a:prstGeom>
          <a:solidFill>
            <a:srgbClr val="0099FF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9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minerais</a:t>
            </a:r>
            <a:r>
              <a:rPr lang="pt-BR" sz="29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355977" y="3731148"/>
            <a:ext cx="2447600" cy="5386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vegetais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36512" y="4311153"/>
            <a:ext cx="914213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9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 avançando  pelo  </a:t>
            </a:r>
            <a:endParaRPr lang="pt-BR" sz="29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902476" y="4798049"/>
            <a:ext cx="330948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9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domínio  dos </a:t>
            </a:r>
            <a:endParaRPr lang="pt-BR" sz="29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654739" y="5630930"/>
            <a:ext cx="3888432" cy="1015663"/>
          </a:xfrm>
          <a:prstGeom prst="rect">
            <a:avLst/>
          </a:prstGeom>
          <a:ln w="28575"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formação mais simples ... </a:t>
            </a:r>
          </a:p>
        </p:txBody>
      </p:sp>
      <p:sp>
        <p:nvSpPr>
          <p:cNvPr id="5" name="Seta para baixo 4"/>
          <p:cNvSpPr/>
          <p:nvPr/>
        </p:nvSpPr>
        <p:spPr>
          <a:xfrm>
            <a:off x="5410389" y="5163330"/>
            <a:ext cx="360041" cy="346656"/>
          </a:xfrm>
          <a:prstGeom prst="downArrow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332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9" grpId="0"/>
      <p:bldP spid="10" grpId="0" animBg="1"/>
      <p:bldP spid="12" grpId="0" animBg="1"/>
      <p:bldP spid="13" grpId="0" animBg="1"/>
      <p:bldP spid="14" grpId="0"/>
      <p:bldP spid="15" grpId="0"/>
      <p:bldP spid="18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60754" y="10146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899592" y="755993"/>
            <a:ext cx="7416824" cy="58477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CORRENTE  MENTAL  SUB-HUMANA</a:t>
            </a:r>
          </a:p>
        </p:txBody>
      </p:sp>
      <p:sp>
        <p:nvSpPr>
          <p:cNvPr id="3" name="Retângulo 2"/>
          <p:cNvSpPr/>
          <p:nvPr/>
        </p:nvSpPr>
        <p:spPr>
          <a:xfrm>
            <a:off x="-13620" y="1379243"/>
            <a:ext cx="914213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“Nos reinos inferiores da Natureza, a </a:t>
            </a:r>
            <a:r>
              <a:rPr lang="pt-BR" sz="2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restringe-se a impulsos de sustentação nos seres de constituição primária ... </a:t>
            </a:r>
            <a:endParaRPr lang="pt-BR" sz="2200" b="1" kern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84032" y="87156"/>
            <a:ext cx="576000" cy="576000"/>
          </a:xfrm>
          <a:prstGeom prst="bevel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400" b="1" dirty="0">
                <a:solidFill>
                  <a:schemeClr val="bg1"/>
                </a:solidFill>
                <a:latin typeface="Britannic Bold" pitchFamily="34" charset="0"/>
              </a:rPr>
              <a:t>3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-34886" y="3146755"/>
            <a:ext cx="9142132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8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preponderando nos                           </a:t>
            </a:r>
            <a:endParaRPr lang="pt-BR" sz="22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871000" y="6460845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</a:p>
        </p:txBody>
      </p:sp>
      <p:sp>
        <p:nvSpPr>
          <p:cNvPr id="9" name="Retângulo 8"/>
          <p:cNvSpPr/>
          <p:nvPr/>
        </p:nvSpPr>
        <p:spPr>
          <a:xfrm>
            <a:off x="-36512" y="2591957"/>
            <a:ext cx="9142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 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pt-BR" sz="2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começar</a:t>
            </a:r>
            <a:r>
              <a:rPr lang="pt-BR" sz="2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nos</a:t>
            </a:r>
            <a:r>
              <a:rPr lang="pt-BR" sz="2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endParaRPr lang="pt-BR" sz="22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349665" y="3844393"/>
            <a:ext cx="1732909" cy="430887"/>
          </a:xfrm>
          <a:prstGeom prst="rect">
            <a:avLst/>
          </a:prstGeom>
          <a:solidFill>
            <a:srgbClr val="00B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animais</a:t>
            </a:r>
            <a:r>
              <a:rPr lang="pt-BR" sz="2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</a:t>
            </a:r>
            <a:endParaRPr lang="pt-BR" sz="22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348199" y="2622735"/>
            <a:ext cx="1727520" cy="430887"/>
          </a:xfrm>
          <a:prstGeom prst="rect">
            <a:avLst/>
          </a:prstGeom>
          <a:solidFill>
            <a:srgbClr val="0099FF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minerais</a:t>
            </a:r>
            <a:r>
              <a:rPr lang="pt-BR" sz="2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  </a:t>
            </a:r>
            <a:endParaRPr lang="pt-BR" sz="22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349665" y="3222069"/>
            <a:ext cx="1727520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vegetais</a:t>
            </a:r>
            <a:endParaRPr lang="pt-BR" sz="22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-36512" y="3632199"/>
            <a:ext cx="91421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400" b="1" kern="0" dirty="0" smtClean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 avançando  pelo  </a:t>
            </a:r>
            <a:endParaRPr lang="pt-BR" sz="22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611560" y="4093864"/>
            <a:ext cx="330948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domínio  dos </a:t>
            </a:r>
            <a:endParaRPr lang="pt-BR" sz="22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630854" y="3666611"/>
            <a:ext cx="2736304" cy="769441"/>
          </a:xfrm>
          <a:prstGeom prst="rect">
            <a:avLst/>
          </a:prstGeom>
          <a:ln w="28575"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formação mais simples ... </a:t>
            </a:r>
          </a:p>
        </p:txBody>
      </p:sp>
      <p:sp>
        <p:nvSpPr>
          <p:cNvPr id="5" name="Seta para baixo 4"/>
          <p:cNvSpPr/>
          <p:nvPr/>
        </p:nvSpPr>
        <p:spPr>
          <a:xfrm rot="16200000">
            <a:off x="5216195" y="3915838"/>
            <a:ext cx="288000" cy="288000"/>
          </a:xfrm>
          <a:prstGeom prst="downArrow">
            <a:avLst/>
          </a:prstGeom>
          <a:solidFill>
            <a:srgbClr val="FFFF00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-15247" y="4599261"/>
            <a:ext cx="91076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para 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se 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evidenciar 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mais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complexa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nos   </a:t>
            </a:r>
            <a:endParaRPr lang="pt-BR" sz="30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88660" y="5182734"/>
            <a:ext cx="4144565" cy="534368"/>
          </a:xfrm>
          <a:prstGeom prst="rect">
            <a:avLst/>
          </a:prstGeom>
          <a:solidFill>
            <a:srgbClr val="7030A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0" bIns="7200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animais superiores</a:t>
            </a:r>
            <a:endParaRPr lang="pt-BR" sz="3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2144994" y="6209624"/>
            <a:ext cx="4968552" cy="534368"/>
          </a:xfrm>
          <a:prstGeom prst="rect">
            <a:avLst/>
          </a:prstGeom>
          <a:solidFill>
            <a:schemeClr val="accent3">
              <a:lumMod val="5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tIns="0" bIns="72000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contínuo 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0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66119" y="5653979"/>
            <a:ext cx="91076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bases   mais   amplas   à   produção   do </a:t>
            </a:r>
            <a:endParaRPr lang="pt-BR" sz="30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4363847" y="5126093"/>
            <a:ext cx="480603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  </a:t>
            </a:r>
            <a:r>
              <a:rPr lang="pt-BR" sz="30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já   conquistaram </a:t>
            </a:r>
            <a:endParaRPr lang="pt-BR" sz="3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val="34774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animBg="1"/>
      <p:bldP spid="20" grpId="0" animBg="1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6435910" y="260648"/>
            <a:ext cx="2609309" cy="2062103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50800"/>
                <a:solidFill>
                  <a:srgbClr val="0066CC">
                    <a:shade val="50000"/>
                  </a:srgbClr>
                </a:solidFill>
              </a:rPr>
              <a:t>A corrente mental nos reinos da Natureza</a:t>
            </a:r>
            <a:endParaRPr lang="pt-BR" sz="28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08530" y="325415"/>
            <a:ext cx="6211168" cy="3539430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escala do progresso é sublime e infinita. No quadro exíguo dos vossos conhecimentos, busquemos uma figura que nos convoque ao sentimento de solidariedade e de amor que deve imperar em todos               os departamentos da natureza               visível e invisível. </a:t>
            </a:r>
          </a:p>
        </p:txBody>
      </p:sp>
      <p:pic>
        <p:nvPicPr>
          <p:cNvPr id="8194" name="Picture 2" descr="Resultado de imagem para o consolador emmanue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560" y="2684244"/>
            <a:ext cx="2420007" cy="3423558"/>
          </a:xfrm>
          <a:prstGeom prst="rect">
            <a:avLst/>
          </a:prstGeom>
          <a:ln w="19050"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ângulo 5"/>
          <p:cNvSpPr/>
          <p:nvPr/>
        </p:nvSpPr>
        <p:spPr>
          <a:xfrm>
            <a:off x="6379249" y="6237610"/>
            <a:ext cx="2722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(Emmanuel - Q. 79)</a:t>
            </a:r>
          </a:p>
        </p:txBody>
      </p:sp>
      <p:sp>
        <p:nvSpPr>
          <p:cNvPr id="7" name="Retângulo 6"/>
          <p:cNvSpPr/>
          <p:nvPr/>
        </p:nvSpPr>
        <p:spPr>
          <a:xfrm>
            <a:off x="395536" y="4124687"/>
            <a:ext cx="5616624" cy="2400657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0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mineral</a:t>
            </a:r>
            <a:r>
              <a:rPr lang="pt-BR" sz="28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atração.</a:t>
            </a:r>
          </a:p>
          <a:p>
            <a:pPr algn="ctr"/>
            <a:r>
              <a:rPr lang="pt-BR" sz="28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0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vegetal</a:t>
            </a:r>
            <a:r>
              <a:rPr lang="pt-BR" sz="28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sensação. </a:t>
            </a:r>
          </a:p>
          <a:p>
            <a:pPr algn="ctr"/>
            <a:r>
              <a:rPr lang="pt-BR" sz="28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0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animal</a:t>
            </a:r>
            <a:r>
              <a:rPr lang="pt-BR" sz="28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instinto. </a:t>
            </a:r>
          </a:p>
          <a:p>
            <a:pPr algn="ctr"/>
            <a:r>
              <a:rPr lang="pt-BR" sz="28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pt-BR" sz="30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homem</a:t>
            </a:r>
            <a:r>
              <a:rPr lang="pt-BR" sz="28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razão.                                             O </a:t>
            </a:r>
            <a:r>
              <a:rPr lang="pt-BR" sz="30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anjo</a:t>
            </a:r>
            <a:r>
              <a:rPr lang="pt-BR" sz="28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divindade”. </a:t>
            </a:r>
          </a:p>
        </p:txBody>
      </p:sp>
    </p:spTree>
    <p:extLst>
      <p:ext uri="{BB962C8B-B14F-4D97-AF65-F5344CB8AC3E}">
        <p14:creationId xmlns:p14="http://schemas.microsoft.com/office/powerpoint/2010/main" val="1516480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5495" y="743438"/>
            <a:ext cx="9032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“Em todas as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criaturas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sub-humanas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os agentes mentais, na forma de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impulsos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constantes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são ... empregados na:</a:t>
            </a:r>
            <a:endParaRPr lang="pt-BR" sz="3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95536" y="124160"/>
            <a:ext cx="8280920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50800"/>
                <a:solidFill>
                  <a:srgbClr val="000000"/>
                </a:solidFill>
              </a:rPr>
              <a:t>Agentes  Mentais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31362" y="3982804"/>
            <a:ext cx="9140401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sedimentando os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alicerces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inteligência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496" y="4775886"/>
            <a:ext cx="89803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1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“salientando-se  que  nos 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animais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superiores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os impulsos mentais ... já se responsabilizam por valioso patrimônio de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percepções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avançadas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60134" y="6309320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</a:p>
        </p:txBody>
      </p:sp>
      <p:sp>
        <p:nvSpPr>
          <p:cNvPr id="9" name="Retângulo 8"/>
          <p:cNvSpPr/>
          <p:nvPr/>
        </p:nvSpPr>
        <p:spPr>
          <a:xfrm>
            <a:off x="467544" y="3257931"/>
            <a:ext cx="8665569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processos vitais dos circuitos orgânicos” ...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67544" y="2703133"/>
            <a:ext cx="845683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radiação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 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atividade química, nos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67544" y="2175388"/>
            <a:ext cx="8456836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9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manutenção de calor e magnetismo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4210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10" grpId="0"/>
      <p:bldP spid="9" grpId="0"/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44387" y="148531"/>
            <a:ext cx="8841367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50800"/>
                <a:solidFill>
                  <a:srgbClr val="0066CC">
                    <a:shade val="50000"/>
                  </a:srgbClr>
                </a:solidFill>
              </a:rPr>
              <a:t>Evolução - Alicerces da inteligência</a:t>
            </a:r>
            <a:endParaRPr lang="pt-BR" sz="28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23120" y="856593"/>
            <a:ext cx="6537111" cy="1815882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7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"É assim que tudo serve, que tudo se encadeia na Natureza, desde o </a:t>
            </a:r>
            <a:r>
              <a:rPr lang="pt-BR" sz="27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átomo</a:t>
            </a:r>
            <a:r>
              <a:rPr lang="pt-BR" sz="27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7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primitivo</a:t>
            </a:r>
            <a:r>
              <a:rPr lang="pt-BR" sz="27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até o </a:t>
            </a:r>
            <a:r>
              <a:rPr lang="pt-BR" sz="27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arcanjo</a:t>
            </a:r>
            <a:r>
              <a:rPr lang="pt-BR" sz="27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que também começou pelo átomo"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384453" y="1364424"/>
            <a:ext cx="2722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(OLE - Q. 540)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3121" y="2859817"/>
            <a:ext cx="6537110" cy="1338828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7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“O </a:t>
            </a:r>
            <a:r>
              <a:rPr lang="pt-BR" sz="27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amor</a:t>
            </a:r>
            <a:r>
              <a:rPr lang="pt-BR" sz="27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a lei de </a:t>
            </a:r>
            <a:r>
              <a:rPr lang="pt-BR" sz="27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atração</a:t>
            </a:r>
            <a:r>
              <a:rPr lang="pt-BR" sz="27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os seres vivos e organizados. A </a:t>
            </a:r>
            <a:r>
              <a:rPr lang="pt-BR" sz="27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atração</a:t>
            </a:r>
            <a:r>
              <a:rPr lang="pt-BR" sz="27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a lei de </a:t>
            </a:r>
            <a:r>
              <a:rPr lang="pt-BR" sz="27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amor</a:t>
            </a:r>
            <a:r>
              <a:rPr lang="pt-BR" sz="27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a matéria inorgânica”</a:t>
            </a:r>
          </a:p>
        </p:txBody>
      </p:sp>
      <p:sp>
        <p:nvSpPr>
          <p:cNvPr id="9" name="Retângulo 8"/>
          <p:cNvSpPr/>
          <p:nvPr/>
        </p:nvSpPr>
        <p:spPr>
          <a:xfrm>
            <a:off x="6562808" y="3165910"/>
            <a:ext cx="272262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(OLE - Q. 888a)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07504" y="4417846"/>
            <a:ext cx="6537110" cy="2246769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7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“Cada espécie de seres, do </a:t>
            </a:r>
            <a:r>
              <a:rPr lang="pt-BR" sz="27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cristal</a:t>
            </a:r>
            <a:r>
              <a:rPr lang="pt-BR" sz="27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até o </a:t>
            </a:r>
            <a:r>
              <a:rPr lang="pt-BR" sz="27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homem</a:t>
            </a:r>
            <a:r>
              <a:rPr lang="pt-BR" sz="27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do homem até o </a:t>
            </a:r>
            <a:r>
              <a:rPr lang="pt-BR" sz="27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anjo</a:t>
            </a:r>
            <a:r>
              <a:rPr lang="pt-BR" sz="27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abrange inumeráveis famílias de criaturas, operando em determinada frequência do universo”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6660231" y="4869160"/>
            <a:ext cx="24468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(Libertação - AL/FCX - cap. I)</a:t>
            </a:r>
          </a:p>
        </p:txBody>
      </p:sp>
    </p:spTree>
    <p:extLst>
      <p:ext uri="{BB962C8B-B14F-4D97-AF65-F5344CB8AC3E}">
        <p14:creationId xmlns:p14="http://schemas.microsoft.com/office/powerpoint/2010/main" val="311962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FFFFFF"/>
              </a:solidFill>
            </a:endParaRPr>
          </a:p>
        </p:txBody>
      </p:sp>
      <p:sp>
        <p:nvSpPr>
          <p:cNvPr id="34" name="WordArt 17"/>
          <p:cNvSpPr>
            <a:spLocks noChangeArrowheads="1" noChangeShapeType="1" noTextEdit="1"/>
          </p:cNvSpPr>
          <p:nvPr/>
        </p:nvSpPr>
        <p:spPr bwMode="auto">
          <a:xfrm>
            <a:off x="1185341" y="694469"/>
            <a:ext cx="7491114" cy="6462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2000" kern="10" dirty="0">
                <a:ln w="12700">
                  <a:solidFill>
                    <a:sysClr val="windowText" lastClr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Black"/>
              </a:rPr>
              <a:t>Fluxo  Mental</a:t>
            </a:r>
          </a:p>
        </p:txBody>
      </p:sp>
      <p:sp>
        <p:nvSpPr>
          <p:cNvPr id="41" name="Retângulo 40"/>
          <p:cNvSpPr/>
          <p:nvPr/>
        </p:nvSpPr>
        <p:spPr>
          <a:xfrm>
            <a:off x="107504" y="95066"/>
            <a:ext cx="892899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CAPÍTULO   X</a:t>
            </a:r>
          </a:p>
        </p:txBody>
      </p:sp>
      <p:sp>
        <p:nvSpPr>
          <p:cNvPr id="42" name="Retângulo 41"/>
          <p:cNvSpPr/>
          <p:nvPr/>
        </p:nvSpPr>
        <p:spPr>
          <a:xfrm>
            <a:off x="1185341" y="1556792"/>
            <a:ext cx="7488832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>
                <a:ln w="11430"/>
                <a:latin typeface="Britannic Bold" pitchFamily="34" charset="0"/>
              </a:rPr>
              <a:t>PARTÍCULA  ELÉTRICA</a:t>
            </a:r>
          </a:p>
        </p:txBody>
      </p:sp>
      <p:sp>
        <p:nvSpPr>
          <p:cNvPr id="43" name="Retângulo 42"/>
          <p:cNvSpPr/>
          <p:nvPr/>
        </p:nvSpPr>
        <p:spPr>
          <a:xfrm>
            <a:off x="1185341" y="2421000"/>
            <a:ext cx="7488832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>
                <a:ln w="11430"/>
                <a:latin typeface="Britannic Bold" pitchFamily="34" charset="0"/>
              </a:rPr>
              <a:t>PARTÍCULA MENTAL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1185341" y="3284984"/>
            <a:ext cx="7488832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>
                <a:ln w="11430"/>
                <a:latin typeface="Britannic Bold" pitchFamily="34" charset="0"/>
              </a:rPr>
              <a:t>CORRENTE MENTAL SUB-HUMANA</a:t>
            </a:r>
          </a:p>
        </p:txBody>
      </p:sp>
      <p:sp>
        <p:nvSpPr>
          <p:cNvPr id="45" name="Retângulo 44"/>
          <p:cNvSpPr/>
          <p:nvPr/>
        </p:nvSpPr>
        <p:spPr>
          <a:xfrm>
            <a:off x="1212637" y="4979324"/>
            <a:ext cx="7463819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>
                <a:ln w="11430"/>
                <a:latin typeface="Britannic Bold" pitchFamily="34" charset="0"/>
              </a:rPr>
              <a:t>CORRENTE MENTAL HUMANA</a:t>
            </a:r>
          </a:p>
        </p:txBody>
      </p:sp>
      <p:sp>
        <p:nvSpPr>
          <p:cNvPr id="46" name="Retângulo 45"/>
          <p:cNvSpPr/>
          <p:nvPr/>
        </p:nvSpPr>
        <p:spPr>
          <a:xfrm>
            <a:off x="1185341" y="4118983"/>
            <a:ext cx="7488832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>
                <a:latin typeface="Britannic Bold" pitchFamily="34" charset="0"/>
              </a:rPr>
              <a:t>FUNÇÃO DOS AGENTES MENTAIS</a:t>
            </a:r>
          </a:p>
        </p:txBody>
      </p:sp>
      <p:sp>
        <p:nvSpPr>
          <p:cNvPr id="47" name="Retângulo 46"/>
          <p:cNvSpPr/>
          <p:nvPr/>
        </p:nvSpPr>
        <p:spPr>
          <a:xfrm>
            <a:off x="1212637" y="5858108"/>
            <a:ext cx="7463819" cy="523220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pt-BR" sz="2800" b="1" dirty="0">
                <a:ln w="11430"/>
                <a:latin typeface="Britannic Bold" pitchFamily="34" charset="0"/>
              </a:rPr>
              <a:t>CAMPO DA AURA</a:t>
            </a:r>
          </a:p>
        </p:txBody>
      </p:sp>
      <p:sp>
        <p:nvSpPr>
          <p:cNvPr id="2" name="Elipse 1"/>
          <p:cNvSpPr/>
          <p:nvPr/>
        </p:nvSpPr>
        <p:spPr>
          <a:xfrm>
            <a:off x="479349" y="1556912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latin typeface="Britannic Bold" pitchFamily="34" charset="0"/>
              </a:rPr>
              <a:t>1</a:t>
            </a:r>
            <a:endParaRPr lang="pt-BR" dirty="0">
              <a:ln>
                <a:solidFill>
                  <a:schemeClr val="bg1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496562" y="2420888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latin typeface="Britannic Bold" pitchFamily="34" charset="0"/>
              </a:rPr>
              <a:t>2</a:t>
            </a:r>
            <a:endParaRPr lang="pt-BR" dirty="0">
              <a:ln>
                <a:solidFill>
                  <a:schemeClr val="bg1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467544" y="3302090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latin typeface="Britannic Bold" pitchFamily="34" charset="0"/>
              </a:rPr>
              <a:t>3</a:t>
            </a:r>
            <a:endParaRPr lang="pt-BR" dirty="0">
              <a:ln>
                <a:solidFill>
                  <a:schemeClr val="bg1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24" name="Elipse 23"/>
          <p:cNvSpPr/>
          <p:nvPr/>
        </p:nvSpPr>
        <p:spPr>
          <a:xfrm>
            <a:off x="484757" y="4149136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latin typeface="Britannic Bold" pitchFamily="34" charset="0"/>
              </a:rPr>
              <a:t>4</a:t>
            </a:r>
            <a:endParaRPr lang="pt-BR" dirty="0">
              <a:ln>
                <a:solidFill>
                  <a:schemeClr val="bg1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479349" y="5013232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latin typeface="Britannic Bold" pitchFamily="34" charset="0"/>
              </a:rPr>
              <a:t>5</a:t>
            </a:r>
            <a:endParaRPr lang="pt-BR" dirty="0">
              <a:ln>
                <a:solidFill>
                  <a:schemeClr val="bg1"/>
                </a:solidFill>
              </a:ln>
              <a:solidFill>
                <a:srgbClr val="0000CC"/>
              </a:solidFill>
            </a:endParaRPr>
          </a:p>
        </p:txBody>
      </p:sp>
      <p:sp>
        <p:nvSpPr>
          <p:cNvPr id="26" name="Elipse 25"/>
          <p:cNvSpPr/>
          <p:nvPr/>
        </p:nvSpPr>
        <p:spPr>
          <a:xfrm>
            <a:off x="496562" y="5867718"/>
            <a:ext cx="504000" cy="504000"/>
          </a:xfrm>
          <a:prstGeom prst="ellipse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2800" b="1" dirty="0">
                <a:ln>
                  <a:solidFill>
                    <a:schemeClr val="bg1"/>
                  </a:solidFill>
                </a:ln>
                <a:solidFill>
                  <a:srgbClr val="0000CC"/>
                </a:solidFill>
                <a:latin typeface="Britannic Bold" pitchFamily="34" charset="0"/>
              </a:rPr>
              <a:t>6</a:t>
            </a:r>
            <a:endParaRPr lang="pt-BR" dirty="0">
              <a:ln>
                <a:solidFill>
                  <a:schemeClr val="bg1"/>
                </a:solidFill>
              </a:ln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63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123122" y="95366"/>
            <a:ext cx="8922098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50800"/>
                <a:solidFill>
                  <a:srgbClr val="0066CC">
                    <a:shade val="50000"/>
                  </a:srgbClr>
                </a:solidFill>
              </a:rPr>
              <a:t>Evolução - Alicerces da inteligência</a:t>
            </a:r>
            <a:endParaRPr lang="pt-BR" sz="28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123120" y="743438"/>
            <a:ext cx="6537111" cy="2246769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“Além dos elementos químicos ... jazem as linhas de força do mundo subatômico, geradas pelos potenciais elétricos e magnéticos que presidem a todos os fenômenos da vida ...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6750989" y="5202738"/>
            <a:ext cx="2294229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6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(Emmanuel)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6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cap. 5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3121" y="3051058"/>
            <a:ext cx="6537110" cy="1415772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e por trás dessas linhas ... permanece o </a:t>
            </a:r>
            <a:r>
              <a:rPr lang="pt-BR" sz="28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pensamento</a:t>
            </a:r>
            <a:r>
              <a:rPr lang="pt-BR" sz="28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que tudo cria, renova e destrói para refazer”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28770" y="4541019"/>
            <a:ext cx="6537110" cy="2277547"/>
          </a:xfrm>
          <a:prstGeom prst="rect">
            <a:avLst/>
          </a:prstGeom>
          <a:solidFill>
            <a:srgbClr val="FFFF99"/>
          </a:solidFill>
          <a:ln w="28575"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</a:t>
            </a:r>
            <a:r>
              <a:rPr lang="pt-BR" sz="28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energia</a:t>
            </a:r>
            <a:r>
              <a:rPr lang="pt-BR" sz="28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sz="2800" b="1" kern="0" dirty="0">
                <a:ln w="1905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mental</a:t>
            </a:r>
            <a:r>
              <a:rPr lang="pt-BR" sz="2800" dirty="0">
                <a:ln>
                  <a:solidFill>
                    <a:srgbClr val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é o fermento vivo que improvisa, altera, constringe, alarga, assimila, desassimila, integra, pulveriza ou recompõe a matéria em todas as dimensões”</a:t>
            </a:r>
          </a:p>
        </p:txBody>
      </p:sp>
      <p:pic>
        <p:nvPicPr>
          <p:cNvPr id="9218" name="Picture 2" descr="Resultado de imagem para roteiro emmanue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297" r="17442" b="2828"/>
          <a:stretch/>
        </p:blipFill>
        <p:spPr bwMode="auto">
          <a:xfrm>
            <a:off x="6742882" y="1620590"/>
            <a:ext cx="2264139" cy="317656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240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7858" y="671252"/>
            <a:ext cx="8784976" cy="646331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FUNÇÃO  DOS  AGENTES MENTAIS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2277" y="1334095"/>
            <a:ext cx="879865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“Por intermédio dos agentes mentais ou ondas eletromagnéticas incessantes, temos os fenômenos elétricos da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transmissão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sináptica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ou ... </a:t>
            </a:r>
            <a:endParaRPr lang="pt-BR" sz="3000" b="1" kern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62702" y="35606"/>
            <a:ext cx="576000" cy="576000"/>
          </a:xfrm>
          <a:prstGeom prst="bevel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400" b="1" dirty="0">
                <a:solidFill>
                  <a:schemeClr val="bg1"/>
                </a:solidFill>
                <a:latin typeface="Britannic Bold" pitchFamily="34" charset="0"/>
              </a:rPr>
              <a:t>4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6871" y="3206245"/>
            <a:ext cx="87986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transmissão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impulso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nervoso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de um neurônio a outro ... como se pode observar nos 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gânglios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simpáticos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:</a:t>
            </a:r>
            <a:endParaRPr lang="pt-BR" sz="30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236296" y="6271630"/>
            <a:ext cx="12961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</a:p>
        </p:txBody>
      </p:sp>
      <p:sp>
        <p:nvSpPr>
          <p:cNvPr id="9" name="Retângulo 8"/>
          <p:cNvSpPr/>
          <p:nvPr/>
        </p:nvSpPr>
        <p:spPr>
          <a:xfrm>
            <a:off x="724453" y="4871741"/>
            <a:ext cx="3265937" cy="523220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oftálmico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31101" y="5526646"/>
            <a:ext cx="3265937" cy="523220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estrelado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731101" y="6180419"/>
            <a:ext cx="3265937" cy="523220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cervical superior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591430" y="4871741"/>
            <a:ext cx="3652978" cy="523220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mesentérico inferior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4591430" y="5526646"/>
            <a:ext cx="365297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lombares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693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25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5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7858" y="735050"/>
            <a:ext cx="8784976" cy="646331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FUNÇÃO  DOS  AGENTES MENTAIS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2277" y="1429792"/>
            <a:ext cx="87986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noFill/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“Por intermédio dos agentes mentais ou ondas eletromagnéticas incessantes, temos os fenômenos elétricos da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transmissão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sináptica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200" b="1" kern="0" dirty="0">
                <a:ln w="9525">
                  <a:noFill/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ou ... </a:t>
            </a:r>
            <a:endParaRPr lang="pt-BR" sz="2200" b="1" kern="0" dirty="0">
              <a:ln w="9525">
                <a:noFill/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62702" y="99404"/>
            <a:ext cx="576000" cy="576000"/>
          </a:xfrm>
          <a:prstGeom prst="bevel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400" b="1" dirty="0">
                <a:solidFill>
                  <a:schemeClr val="bg1"/>
                </a:solidFill>
                <a:latin typeface="Britannic Bold" pitchFamily="34" charset="0"/>
              </a:rPr>
              <a:t>4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513146" y="4676796"/>
            <a:ext cx="4705802" cy="1938992"/>
          </a:xfrm>
          <a:prstGeom prst="rect">
            <a:avLst/>
          </a:prstGeom>
          <a:ln w="28575"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nos neurônios motores, através de estudos neurofisiológicos com </a:t>
            </a:r>
            <a:r>
              <a:rPr lang="pt-BR" sz="3000" b="1" kern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microeletrodos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endParaRPr lang="pt-BR" sz="3000" b="1" kern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96871" y="2463681"/>
            <a:ext cx="879865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noFill/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transmissão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impulso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nervoso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noFill/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 um neurônio a outro ... como se pode observar nos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gânglios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simpáticos</a:t>
            </a:r>
            <a:r>
              <a:rPr lang="pt-BR" sz="2200" b="1" kern="0" dirty="0">
                <a:ln w="9525">
                  <a:noFill/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:</a:t>
            </a:r>
            <a:endParaRPr lang="pt-BR" sz="2200" b="1" kern="0" dirty="0">
              <a:ln w="9525">
                <a:noFill/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8083791" y="6392096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(A.L.)</a:t>
            </a:r>
          </a:p>
        </p:txBody>
      </p:sp>
      <p:sp>
        <p:nvSpPr>
          <p:cNvPr id="9" name="Retângulo 8"/>
          <p:cNvSpPr/>
          <p:nvPr/>
        </p:nvSpPr>
        <p:spPr>
          <a:xfrm>
            <a:off x="395536" y="3292608"/>
            <a:ext cx="2616763" cy="430887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oftálmico</a:t>
            </a:r>
            <a:endParaRPr lang="pt-BR" sz="22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3347864" y="3308137"/>
            <a:ext cx="2616763" cy="430887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estrelado</a:t>
            </a:r>
            <a:endParaRPr lang="pt-BR" sz="22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300192" y="3292607"/>
            <a:ext cx="2616763" cy="430887"/>
          </a:xfrm>
          <a:prstGeom prst="rect">
            <a:avLst/>
          </a:prstGeom>
          <a:solidFill>
            <a:srgbClr val="00FFFF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cervical superior</a:t>
            </a:r>
            <a:endParaRPr lang="pt-BR" sz="22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698286" y="3853736"/>
            <a:ext cx="2926871" cy="430887"/>
          </a:xfrm>
          <a:prstGeom prst="rect">
            <a:avLst/>
          </a:prstGeom>
          <a:solidFill>
            <a:srgbClr val="00B0F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mesentérico inferior</a:t>
            </a:r>
            <a:endParaRPr lang="pt-BR" sz="22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076056" y="3846166"/>
            <a:ext cx="2926871" cy="43088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lombares</a:t>
            </a:r>
            <a:endParaRPr lang="pt-BR" sz="22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19968" y="5057777"/>
            <a:ext cx="33860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Também na medula espinhal</a:t>
            </a:r>
            <a:endParaRPr lang="pt-BR" sz="3000" b="1" kern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163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179511" y="186217"/>
            <a:ext cx="8712969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50800"/>
                <a:solidFill>
                  <a:srgbClr val="000000"/>
                </a:solidFill>
              </a:rPr>
              <a:t>Coordenação de estímulos diversos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120203" y="3645024"/>
            <a:ext cx="89162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</a:t>
            </a:r>
            <a:r>
              <a:rPr lang="pt-BR" sz="3000" b="1" ker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“surpreendemos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coordenação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dos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estímulos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diversos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mantenedores do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equilíbrio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orgânico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através da ação ... 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60134" y="6309320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</a:p>
        </p:txBody>
      </p:sp>
      <p:sp>
        <p:nvSpPr>
          <p:cNvPr id="9" name="Retângulo 8"/>
          <p:cNvSpPr/>
          <p:nvPr/>
        </p:nvSpPr>
        <p:spPr>
          <a:xfrm>
            <a:off x="120204" y="1585094"/>
            <a:ext cx="345638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Controlando,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20204" y="1043583"/>
            <a:ext cx="345638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“Inibindo,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20204" y="2161158"/>
            <a:ext cx="345638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Libertando ou 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20204" y="2771775"/>
            <a:ext cx="345638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Distribuindo 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75856" y="980728"/>
            <a:ext cx="5615366" cy="2400657"/>
          </a:xfrm>
          <a:prstGeom prst="rect">
            <a:avLst/>
          </a:prstGeom>
          <a:ln w="28575"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a força nervosa, ou os potenciais eletromagnéticos acumulados pelos impulsos mentais nas províncias celulares ...</a:t>
            </a:r>
            <a:endParaRPr lang="pt-BR" sz="3000" b="1" kern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20204" y="5221508"/>
            <a:ext cx="891629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de vários mediadores químicos </a:t>
            </a: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(neurotransmissores)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que as células fabricam e distribuem”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963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9" grpId="0"/>
      <p:bldP spid="12" grpId="0"/>
      <p:bldP spid="13" grpId="0"/>
      <p:bldP spid="14" grpId="0"/>
      <p:bldP spid="15" grpId="0" animBg="1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67545" y="182171"/>
            <a:ext cx="8136903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50800"/>
                <a:solidFill>
                  <a:srgbClr val="0066CC">
                    <a:shade val="50000"/>
                  </a:srgbClr>
                </a:solidFill>
              </a:rPr>
              <a:t>Sistema Nervoso Autônomo</a:t>
            </a:r>
            <a:endParaRPr lang="pt-BR" sz="28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 rot="5400000">
            <a:off x="7392511" y="5598527"/>
            <a:ext cx="179728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www.afh.bio.br</a:t>
            </a:r>
          </a:p>
        </p:txBody>
      </p:sp>
      <p:pic>
        <p:nvPicPr>
          <p:cNvPr id="1026" name="Picture 2" descr="Resultado de imagem para sistema neurovegetativo ganglios nett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905" y="980728"/>
            <a:ext cx="7052479" cy="56166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335945" y="1031690"/>
            <a:ext cx="237626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pt-BR" sz="1600" b="1" dirty="0">
                <a:solidFill>
                  <a:srgbClr val="0000CC"/>
                </a:solidFill>
              </a:rPr>
              <a:t>PARASSIMPÁTICO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508104" y="1031690"/>
            <a:ext cx="2376264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000CC"/>
                </a:solidFill>
              </a:rPr>
              <a:t>SIMPÁTICO</a:t>
            </a:r>
          </a:p>
        </p:txBody>
      </p:sp>
    </p:spTree>
    <p:extLst>
      <p:ext uri="{BB962C8B-B14F-4D97-AF65-F5344CB8AC3E}">
        <p14:creationId xmlns:p14="http://schemas.microsoft.com/office/powerpoint/2010/main" val="1018202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251520" y="161714"/>
            <a:ext cx="851221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50800"/>
                <a:solidFill>
                  <a:srgbClr val="0066CC">
                    <a:shade val="50000"/>
                  </a:srgbClr>
                </a:solidFill>
              </a:rPr>
              <a:t>Neurônios  e  neurotransmissores</a:t>
            </a:r>
            <a:endParaRPr lang="pt-BR" sz="28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 rot="5400000">
            <a:off x="6740539" y="2127411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cienciasecognicao.org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39552" y="3861048"/>
            <a:ext cx="8051922" cy="2800767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200" b="1" dirty="0"/>
              <a:t>Neurotransmissores são substâncias químicas produzidas pelos neurônios (as células nervosas), com a função de </a:t>
            </a:r>
            <a:r>
              <a:rPr lang="pt-BR" sz="2200" b="1" dirty="0" err="1"/>
              <a:t>biossinalização</a:t>
            </a:r>
            <a:r>
              <a:rPr lang="pt-BR" sz="2200" b="1" dirty="0"/>
              <a:t>. Por meio delas, podem enviar informações a outras células. Podem também estimular a continuidade de um impulso ou efetuar a reação final no órgão ou músculo alvo. Os neurotransmissores agem nas sinapses, que são o ponto de junção do neurônio com outra célula.</a:t>
            </a:r>
            <a:endParaRPr lang="pt-BR" sz="22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0" name="Picture 4" descr="Resultado de imagem para sinapses neurotransmissor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0"/>
          <a:stretch/>
        </p:blipFill>
        <p:spPr bwMode="auto">
          <a:xfrm>
            <a:off x="1537031" y="844922"/>
            <a:ext cx="6179124" cy="288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64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39552" y="225512"/>
            <a:ext cx="8136903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50800"/>
                <a:solidFill>
                  <a:srgbClr val="0066CC">
                    <a:shade val="50000"/>
                  </a:srgbClr>
                </a:solidFill>
              </a:rPr>
              <a:t>Modelo de uma sinapse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499992" y="6291942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cienciasecognicao.org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220072" y="1303982"/>
            <a:ext cx="3600400" cy="4832092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200" b="1" dirty="0"/>
              <a:t>Principais neurotransmissores</a:t>
            </a:r>
          </a:p>
          <a:p>
            <a:pPr algn="ctr"/>
            <a:endParaRPr lang="pt-BR" sz="2200" b="1" dirty="0"/>
          </a:p>
          <a:p>
            <a:pPr algn="ctr"/>
            <a:r>
              <a:rPr lang="it-IT" sz="2200" b="1" dirty="0"/>
              <a:t>Dopamina</a:t>
            </a:r>
          </a:p>
          <a:p>
            <a:pPr algn="ctr"/>
            <a:endParaRPr lang="it-IT" sz="2200" b="1" dirty="0"/>
          </a:p>
          <a:p>
            <a:pPr algn="ctr"/>
            <a:r>
              <a:rPr lang="it-IT" sz="2200" b="1" dirty="0"/>
              <a:t>Serotonina</a:t>
            </a:r>
          </a:p>
          <a:p>
            <a:pPr algn="ctr"/>
            <a:endParaRPr lang="it-IT" sz="2200" b="1" dirty="0"/>
          </a:p>
          <a:p>
            <a:pPr algn="ctr"/>
            <a:r>
              <a:rPr lang="it-IT" sz="2200" b="1" dirty="0"/>
              <a:t>Acetilcolina</a:t>
            </a:r>
          </a:p>
          <a:p>
            <a:pPr algn="ctr"/>
            <a:endParaRPr lang="it-IT" sz="2200" b="1" dirty="0"/>
          </a:p>
          <a:p>
            <a:pPr algn="ctr"/>
            <a:r>
              <a:rPr lang="it-IT" sz="2200" b="1" dirty="0"/>
              <a:t>Noradrenalina</a:t>
            </a:r>
          </a:p>
          <a:p>
            <a:pPr algn="ctr"/>
            <a:endParaRPr lang="it-IT" sz="2200" b="1" dirty="0"/>
          </a:p>
          <a:p>
            <a:pPr algn="ctr"/>
            <a:r>
              <a:rPr lang="it-IT" sz="2200" b="1" dirty="0"/>
              <a:t>Glutamato</a:t>
            </a:r>
          </a:p>
          <a:p>
            <a:pPr algn="ctr"/>
            <a:endParaRPr lang="it-IT" sz="2200" b="1" dirty="0"/>
          </a:p>
          <a:p>
            <a:pPr algn="ctr"/>
            <a:r>
              <a:rPr lang="it-IT" sz="2200" b="1" dirty="0"/>
              <a:t>Aspartato</a:t>
            </a:r>
            <a:endParaRPr lang="pt-BR" sz="22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Resultado de imagem para sinapses neurotransmiss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2" y="926538"/>
            <a:ext cx="4436630" cy="584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9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31540" y="549797"/>
            <a:ext cx="8136903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50800"/>
                <a:solidFill>
                  <a:srgbClr val="0066CC">
                    <a:shade val="50000"/>
                  </a:srgbClr>
                </a:solidFill>
              </a:rPr>
              <a:t>Transmissão do estímulo nervoso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495446" y="6323841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cienciasecognicao.org</a:t>
            </a:r>
          </a:p>
        </p:txBody>
      </p:sp>
      <p:pic>
        <p:nvPicPr>
          <p:cNvPr id="4" name="Imagem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368960"/>
            <a:ext cx="6533965" cy="492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1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7858" y="862050"/>
            <a:ext cx="8784976" cy="58477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CORRENTE  MENTAL  HUMANA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2277" y="1578654"/>
            <a:ext cx="87986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“No homem, a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assume feição mais elevada e complexa”</a:t>
            </a:r>
            <a:endParaRPr lang="pt-BR" sz="3000" b="1" kern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62702" y="213704"/>
            <a:ext cx="576000" cy="576000"/>
          </a:xfrm>
          <a:prstGeom prst="bevel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400" b="1" dirty="0">
                <a:solidFill>
                  <a:schemeClr val="bg1"/>
                </a:solidFill>
                <a:latin typeface="Britannic Bold" pitchFamily="34" charset="0"/>
              </a:rPr>
              <a:t>5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6871" y="2837835"/>
            <a:ext cx="87986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cérebro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humano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centro de expressão do Espírito já evoluído, ela não representa apenas os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impulsos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automáticos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mas também ... </a:t>
            </a:r>
            <a:endParaRPr lang="pt-BR" sz="30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886791" y="6309320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1465" y="4945052"/>
            <a:ext cx="87986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“É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contínuo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fluxo energético incessante, revestido de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poder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criador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inimaginável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0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6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7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7858" y="638757"/>
            <a:ext cx="8784976" cy="58477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CORRENTE  MENTAL  HUMANA</a:t>
            </a:r>
          </a:p>
        </p:txBody>
      </p:sp>
      <p:sp>
        <p:nvSpPr>
          <p:cNvPr id="3" name="Retângulo 2"/>
          <p:cNvSpPr/>
          <p:nvPr/>
        </p:nvSpPr>
        <p:spPr>
          <a:xfrm>
            <a:off x="111011" y="1227765"/>
            <a:ext cx="87986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“No homem, a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assume feição mais elevada e complexa”</a:t>
            </a:r>
            <a:endParaRPr lang="pt-BR" sz="2200" b="1" kern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62702" y="11677"/>
            <a:ext cx="576000" cy="576000"/>
          </a:xfrm>
          <a:prstGeom prst="bevel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400" b="1" dirty="0">
                <a:solidFill>
                  <a:schemeClr val="bg1"/>
                </a:solidFill>
                <a:latin typeface="Britannic Bold" pitchFamily="34" charset="0"/>
              </a:rPr>
              <a:t>5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96871" y="2040523"/>
            <a:ext cx="87986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cérebro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humano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centro de expressão do Espírito já evoluído, ela não representa apenas os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impulsos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automáticos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mas também ... </a:t>
            </a:r>
            <a:endParaRPr lang="pt-BR" sz="22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867281" y="6369613"/>
            <a:ext cx="1231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93364" y="3071282"/>
            <a:ext cx="87986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“É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pensamento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contínuo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fluxo energético incessante, revestido de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poder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criador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2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inimaginável</a:t>
            </a:r>
            <a:r>
              <a:rPr lang="pt-BR" sz="2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2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10633" y="3925505"/>
            <a:ext cx="90364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“Nasce das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profundezas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mente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em circunstâncias por agora inacessíveis ao nosso conhecimento, porque, em verdade, ... </a:t>
            </a:r>
            <a:endParaRPr lang="pt-BR" sz="3000" b="1" kern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1465" y="5538616"/>
            <a:ext cx="89013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a criatura pensando 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cria sobre a Criação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ou</a:t>
            </a:r>
            <a:r>
              <a:rPr lang="pt-BR" sz="30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pensamento concreto do Criador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 (!)</a:t>
            </a:r>
            <a:endParaRPr lang="pt-BR" sz="30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75876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7858" y="862050"/>
            <a:ext cx="8784976" cy="646331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PARTÍCULA   ELÉTRICA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2277" y="1703710"/>
            <a:ext cx="87986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“toda partícula se desloca,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gerando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onda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característica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naturalmente formada pelas vibrações do campo elétrico ...” de cada elemento químico</a:t>
            </a:r>
            <a:endParaRPr lang="pt-BR" sz="3000" b="1" kern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62702" y="171172"/>
            <a:ext cx="576000" cy="576000"/>
          </a:xfrm>
          <a:prstGeom prst="bevel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400" b="1" dirty="0">
                <a:solidFill>
                  <a:schemeClr val="bg1"/>
                </a:solidFill>
                <a:latin typeface="Britannic Bold" pitchFamily="34" charset="0"/>
              </a:rPr>
              <a:t>1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596336" y="6277421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96871" y="3933056"/>
            <a:ext cx="879865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36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Medindo ... “com exatidão a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carga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a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massa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dos elétrons ...”, a ciência demonstrou que a energia se difunde pelo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movimento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destas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partículas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suas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ondas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eletromagnéticas</a:t>
            </a:r>
            <a:endParaRPr lang="pt-BR" sz="28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6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4609" y="1605265"/>
            <a:ext cx="90329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corpo físico é ... “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primorosa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obra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Sabedoria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Divina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em cujo </a:t>
            </a:r>
            <a:r>
              <a:rPr lang="pt-BR" sz="3200" b="1" kern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aperfeiçoa-mento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incessante temos nós a felicidade de  colaborar”</a:t>
            </a:r>
            <a:endParaRPr lang="pt-BR" sz="32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51520" y="186217"/>
            <a:ext cx="8639702" cy="1200329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50800"/>
                <a:solidFill>
                  <a:srgbClr val="000000"/>
                </a:solidFill>
              </a:rPr>
              <a:t>Planejamento de reencarnações e                        nosso corpo físico</a:t>
            </a:r>
          </a:p>
        </p:txBody>
      </p:sp>
      <p:sp>
        <p:nvSpPr>
          <p:cNvPr id="7" name="Retângulo 6"/>
          <p:cNvSpPr/>
          <p:nvPr/>
        </p:nvSpPr>
        <p:spPr>
          <a:xfrm>
            <a:off x="37338" y="3841774"/>
            <a:ext cx="90310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“O auxílio à reencarnação ... traduz o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nosso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reconhecimento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ao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aparelho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físico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que nos tem proporcionado tantos benefícios,  através  do  tempo”</a:t>
            </a:r>
            <a:endParaRPr lang="pt-BR" sz="32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23726" y="6000528"/>
            <a:ext cx="3704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(Instrutor Alexandre)</a:t>
            </a:r>
          </a:p>
        </p:txBody>
      </p:sp>
    </p:spTree>
    <p:extLst>
      <p:ext uri="{BB962C8B-B14F-4D97-AF65-F5344CB8AC3E}">
        <p14:creationId xmlns:p14="http://schemas.microsoft.com/office/powerpoint/2010/main" val="27860740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4609" y="781124"/>
            <a:ext cx="9032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André Luiz analisa, maravilhado, duas estátuas - masculina e feminina - que exibem todos os detalhes da anatomia humana</a:t>
            </a:r>
            <a:endParaRPr lang="pt-BR" sz="28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242" y="186217"/>
            <a:ext cx="9032900" cy="5078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2700" b="1" dirty="0">
                <a:ln w="50800"/>
                <a:solidFill>
                  <a:srgbClr val="000000"/>
                </a:solidFill>
              </a:rPr>
              <a:t>Planejamento de reencarnações e nosso corpo físico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71302" y="6298925"/>
            <a:ext cx="8847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(Missionários da Luz. FCX/ André Luiz - cap. 12 - FEB )</a:t>
            </a:r>
          </a:p>
        </p:txBody>
      </p:sp>
      <p:sp>
        <p:nvSpPr>
          <p:cNvPr id="8" name="Retângulo 7"/>
          <p:cNvSpPr/>
          <p:nvPr/>
        </p:nvSpPr>
        <p:spPr>
          <a:xfrm>
            <a:off x="463288" y="2285082"/>
            <a:ext cx="8456836" cy="1431161"/>
          </a:xfrm>
          <a:prstGeom prst="rect">
            <a:avLst/>
          </a:prstGeom>
          <a:ln>
            <a:solidFill>
              <a:srgbClr val="0000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Sistema nervoso: “A região do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cérebro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parecia uma lâmpada em azul suavíssimo ... ligada ao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cerebelo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54488" y="3888101"/>
            <a:ext cx="8456836" cy="2323713"/>
          </a:xfrm>
          <a:prstGeom prst="rect">
            <a:avLst/>
          </a:prstGeom>
          <a:ln>
            <a:solidFill>
              <a:srgbClr val="0000CC"/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descendo, em seguida, pela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medula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espinhal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até o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plexo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sacral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onde o foco brilhante adquiria expressão mais intensa, para atenuar-se depois no grande nervo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ciático</a:t>
            </a:r>
            <a:r>
              <a:rPr lang="pt-BR" sz="29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9155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8" grpId="0" animBg="1"/>
      <p:bldP spid="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70995" y="176507"/>
            <a:ext cx="8136903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50800"/>
                <a:solidFill>
                  <a:srgbClr val="0066CC">
                    <a:shade val="50000"/>
                  </a:srgbClr>
                </a:solidFill>
              </a:rPr>
              <a:t>Corpo humano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755576" y="5971346"/>
            <a:ext cx="7704856" cy="553998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Primorosa obra da Sabedoria Divina</a:t>
            </a:r>
          </a:p>
        </p:txBody>
      </p:sp>
      <p:pic>
        <p:nvPicPr>
          <p:cNvPr id="1026" name="Picture 2" descr="Resultado de imagem para EXPOSIÇÃO ANATOMIA HUM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7" y="992115"/>
            <a:ext cx="8988202" cy="47625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6150389" y="980728"/>
            <a:ext cx="29931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noticias.uol.com.br/</a:t>
            </a:r>
            <a:r>
              <a:rPr lang="pt-BR" sz="1600" b="1" dirty="0" err="1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ciencia</a:t>
            </a:r>
            <a:endParaRPr lang="pt-BR" sz="1600" b="1" dirty="0">
              <a:ln>
                <a:solidFill>
                  <a:srgbClr val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233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19"/>
          <p:cNvSpPr/>
          <p:nvPr/>
        </p:nvSpPr>
        <p:spPr>
          <a:xfrm>
            <a:off x="5292080" y="404664"/>
            <a:ext cx="3625293" cy="5170646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André Luiz, maravilhado, analisa os detalhes do Sistema Nervoso, observando o cérebro, cerebelo, medula espinhal, plexo sacral e nervo ciático</a:t>
            </a:r>
          </a:p>
        </p:txBody>
      </p:sp>
      <p:sp>
        <p:nvSpPr>
          <p:cNvPr id="2" name="Retângulo 1"/>
          <p:cNvSpPr/>
          <p:nvPr/>
        </p:nvSpPr>
        <p:spPr>
          <a:xfrm>
            <a:off x="5148064" y="6292964"/>
            <a:ext cx="1534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es.123rf.com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9" r="5752"/>
          <a:stretch/>
        </p:blipFill>
        <p:spPr>
          <a:xfrm>
            <a:off x="150036" y="173897"/>
            <a:ext cx="4896544" cy="6457621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1377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4609" y="1605265"/>
            <a:ext cx="9032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 mental 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emitida dirige-se a todas as células, tecidos e órgãos, comandando  seu  funcionamento ...</a:t>
            </a:r>
            <a:endParaRPr lang="pt-BR" sz="32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51520" y="550421"/>
            <a:ext cx="8639702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50800"/>
                <a:solidFill>
                  <a:srgbClr val="000000"/>
                </a:solidFill>
              </a:rPr>
              <a:t>Comando mental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37338" y="3841774"/>
            <a:ext cx="90310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“através da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inervação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visceral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da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inervação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somática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a se constituírem pelo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arco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reflexo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espinhal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bem como pelos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centros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vias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coordenação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superiores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”</a:t>
            </a:r>
            <a:endParaRPr lang="pt-BR" sz="32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323726" y="6207695"/>
            <a:ext cx="3704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</a:p>
        </p:txBody>
      </p:sp>
    </p:spTree>
    <p:extLst>
      <p:ext uri="{BB962C8B-B14F-4D97-AF65-F5344CB8AC3E}">
        <p14:creationId xmlns:p14="http://schemas.microsoft.com/office/powerpoint/2010/main" val="27850599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251520" y="251937"/>
            <a:ext cx="863970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50800"/>
                <a:solidFill>
                  <a:srgbClr val="000000"/>
                </a:solidFill>
              </a:rPr>
              <a:t>Comando mental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5003534" y="6138741"/>
            <a:ext cx="3704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1052736"/>
            <a:ext cx="8639702" cy="1015663"/>
          </a:xfrm>
          <a:prstGeom prst="rect">
            <a:avLst/>
          </a:prstGeom>
          <a:ln w="19050"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corrente mental percorre o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arco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reflexo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visceral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medula espinhal</a:t>
            </a:r>
            <a:endParaRPr lang="pt-BR" sz="3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9769" y="3841652"/>
            <a:ext cx="84568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8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nas fibras mielínicas na medula - coluna intermédio - lateral 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11559" y="2285871"/>
            <a:ext cx="8120117" cy="14311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8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nas fibras aferentes e gânglios das raízes dorsais e dos nervos cranianos correspondentes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2193" y="4953801"/>
            <a:ext cx="84568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8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nas fibras motoras originadas nos neurônios ganglionares e que terminam em órgãos como músculos e glândulas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90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5400000">
            <a:off x="5718773" y="2722485"/>
            <a:ext cx="5406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centerspacepilates.com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69264" y="5733256"/>
            <a:ext cx="8725639" cy="1015663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automatismo do reflexo nos protege contra agressões traumáticas</a:t>
            </a:r>
          </a:p>
        </p:txBody>
      </p:sp>
      <p:pic>
        <p:nvPicPr>
          <p:cNvPr id="6146" name="Picture 2" descr="Resultado de imagem para arco reflexo visceral medula humANO corte sagital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200800" cy="54062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72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251520" y="251937"/>
            <a:ext cx="8639702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rgbClr val="000000"/>
                </a:solidFill>
              </a:rPr>
              <a:t>Comando  </a:t>
            </a:r>
            <a:r>
              <a:rPr lang="pt-BR" sz="3600" b="1" dirty="0">
                <a:ln w="50800"/>
                <a:solidFill>
                  <a:srgbClr val="000000"/>
                </a:solidFill>
              </a:rPr>
              <a:t>mental</a:t>
            </a:r>
          </a:p>
        </p:txBody>
      </p:sp>
      <p:sp>
        <p:nvSpPr>
          <p:cNvPr id="8" name="Retângulo 7"/>
          <p:cNvSpPr/>
          <p:nvPr/>
        </p:nvSpPr>
        <p:spPr>
          <a:xfrm>
            <a:off x="251520" y="1261209"/>
            <a:ext cx="8639702" cy="1015663"/>
          </a:xfrm>
          <a:prstGeom prst="rect">
            <a:avLst/>
          </a:prstGeom>
          <a:ln w="19050"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Acima do nível espinhal -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encéfalo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a corrente mental vibra</a:t>
            </a:r>
            <a:endParaRPr lang="pt-BR" sz="3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19769" y="3843045"/>
            <a:ext cx="82714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8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no conjunto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talâmico</a:t>
            </a:r>
            <a:r>
              <a:rPr lang="pt-BR" sz="28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hipotalâmico</a:t>
            </a:r>
            <a:r>
              <a:rPr lang="pt-BR" sz="28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automatismos  dos  reflexos  do  Espírito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11559" y="2555900"/>
            <a:ext cx="8120117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8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  integração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ponto-bulbar</a:t>
            </a:r>
            <a:r>
              <a:rPr lang="pt-BR" sz="28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ex.: controle  da  pressão  arterial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22193" y="5138028"/>
            <a:ext cx="8456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800" b="1" kern="0" dirty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 composição cortical -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cérebro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148064" y="5949280"/>
            <a:ext cx="3704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</a:p>
        </p:txBody>
      </p:sp>
    </p:spTree>
    <p:extLst>
      <p:ext uri="{BB962C8B-B14F-4D97-AF65-F5344CB8AC3E}">
        <p14:creationId xmlns:p14="http://schemas.microsoft.com/office/powerpoint/2010/main" val="140275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2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5364088" y="442349"/>
            <a:ext cx="3459834" cy="1200329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 smtClean="0">
                <a:ln w="50800"/>
                <a:solidFill>
                  <a:srgbClr val="0066CC">
                    <a:shade val="50000"/>
                  </a:srgbClr>
                </a:solidFill>
              </a:rPr>
              <a:t>Corrente mental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076056" y="6275269"/>
            <a:ext cx="26196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centerspacepilates.com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348904" y="2132856"/>
            <a:ext cx="3385536" cy="3323987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0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 na integração </a:t>
            </a:r>
            <a:r>
              <a:rPr lang="pt-BR" sz="3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</a:t>
            </a:r>
            <a:r>
              <a:rPr lang="pt-BR" sz="3000" b="1" dirty="0" smtClean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encéfalo com a medula espinhal e todo o sistema nervoso periférico</a:t>
            </a:r>
            <a:endParaRPr lang="pt-BR" sz="3000" b="1" dirty="0">
              <a:ln>
                <a:solidFill>
                  <a:srgbClr val="000000"/>
                </a:solidFill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762500" cy="6353175"/>
          </a:xfrm>
          <a:prstGeom prst="rect">
            <a:avLst/>
          </a:prstGeom>
          <a:ln w="38100" cap="sq">
            <a:solidFill>
              <a:srgbClr val="FFFF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54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 rot="5400000">
            <a:off x="5350523" y="2959359"/>
            <a:ext cx="54062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abcdamedicina.com.br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51520" y="6018510"/>
            <a:ext cx="8725639" cy="553998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Integração cerebral e tronco encefálico </a:t>
            </a:r>
          </a:p>
        </p:txBody>
      </p:sp>
      <p:sp>
        <p:nvSpPr>
          <p:cNvPr id="6" name="Retângulo 5"/>
          <p:cNvSpPr/>
          <p:nvPr/>
        </p:nvSpPr>
        <p:spPr>
          <a:xfrm>
            <a:off x="395536" y="97918"/>
            <a:ext cx="8136903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50800"/>
                <a:solidFill>
                  <a:srgbClr val="0066CC">
                    <a:shade val="50000"/>
                  </a:srgbClr>
                </a:solidFill>
              </a:rPr>
              <a:t>Corrente  mental</a:t>
            </a:r>
            <a:endParaRPr lang="pt-BR" sz="28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pic>
        <p:nvPicPr>
          <p:cNvPr id="7172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439" y="873840"/>
            <a:ext cx="6565095" cy="49685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340301" y="4941168"/>
            <a:ext cx="1152128" cy="523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4">
                    <a:lumMod val="25000"/>
                  </a:schemeClr>
                </a:solidFill>
              </a:rPr>
              <a:t>Medula espinhal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6486740" y="4399426"/>
            <a:ext cx="1152128" cy="30777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chemeClr val="accent4">
                    <a:lumMod val="25000"/>
                  </a:schemeClr>
                </a:solidFill>
              </a:rPr>
              <a:t>Cerebelo</a:t>
            </a:r>
          </a:p>
        </p:txBody>
      </p:sp>
      <p:cxnSp>
        <p:nvCxnSpPr>
          <p:cNvPr id="5" name="Conector de seta reta 4"/>
          <p:cNvCxnSpPr/>
          <p:nvPr/>
        </p:nvCxnSpPr>
        <p:spPr>
          <a:xfrm flipH="1">
            <a:off x="3788121" y="1988840"/>
            <a:ext cx="2592000" cy="1139796"/>
          </a:xfrm>
          <a:prstGeom prst="straightConnector1">
            <a:avLst/>
          </a:prstGeom>
          <a:ln w="12700">
            <a:solidFill>
              <a:srgbClr val="00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71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7858" y="658850"/>
            <a:ext cx="8784976" cy="58477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12700">
                  <a:noFill/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PARTÍCULA   ELÉTRICA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2277" y="1243360"/>
            <a:ext cx="87986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“toda partícula se desloca, 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gerando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onda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característica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naturalmente formada pelas vibrações do campo elétrico ...” de cada elemento químico</a:t>
            </a:r>
            <a:endParaRPr lang="pt-BR" sz="2000" b="1" kern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62702" y="35904"/>
            <a:ext cx="576000" cy="576000"/>
          </a:xfrm>
          <a:prstGeom prst="bevel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400" b="1" dirty="0">
                <a:solidFill>
                  <a:schemeClr val="bg1"/>
                </a:solidFill>
                <a:latin typeface="Britannic Bold" pitchFamily="34" charset="0"/>
              </a:rPr>
              <a:t>1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020272" y="5694237"/>
            <a:ext cx="1231088" cy="400110"/>
          </a:xfrm>
          <a:prstGeom prst="rect">
            <a:avLst/>
          </a:prstGeom>
          <a:ln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96871" y="2248570"/>
            <a:ext cx="8798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1600" b="1" kern="0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Medindo ... “com exatidão a 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carga</a:t>
            </a: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 a 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massa</a:t>
            </a: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dos elétrons ...” a ciência demonstrou que a energia se difunde pelo 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movimento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destas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partículas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suas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000" b="1" kern="0" dirty="0">
                <a:ln w="9525">
                  <a:solidFill>
                    <a:schemeClr val="tx1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ondas</a:t>
            </a:r>
            <a:r>
              <a:rPr lang="pt-BR" sz="2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eletromagnéticas</a:t>
            </a:r>
            <a:endParaRPr lang="pt-BR" sz="20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5496" y="3415944"/>
            <a:ext cx="879865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corrente elétrica em um condutor gera:</a:t>
            </a:r>
            <a:endParaRPr lang="pt-BR" sz="3000" b="1" kern="0" dirty="0">
              <a:ln w="19050">
                <a:solidFill>
                  <a:schemeClr val="tx1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444533" y="4077072"/>
            <a:ext cx="3265937" cy="523220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campo magnético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444533" y="4738001"/>
            <a:ext cx="1431701" cy="523220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calor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444533" y="5371072"/>
            <a:ext cx="939519" cy="523220"/>
          </a:xfrm>
          <a:prstGeom prst="rect">
            <a:avLst/>
          </a:prstGeom>
          <a:solidFill>
            <a:srgbClr val="0099FF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luz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444533" y="6047710"/>
            <a:ext cx="2545857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ação química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74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  <p:bldP spid="13" grpId="0" animBg="1"/>
      <p:bldP spid="14" grpId="0" animBg="1"/>
      <p:bldP spid="15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398552" y="6453714"/>
            <a:ext cx="370430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(A.L.)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609" y="836712"/>
            <a:ext cx="9032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corrente mental vitaliza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todos os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centros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da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alma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e, consequentemente, os centros do corpo físico, como</a:t>
            </a:r>
            <a:endParaRPr lang="pt-BR" sz="3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51520" y="188640"/>
            <a:ext cx="8639702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50800"/>
                <a:solidFill>
                  <a:srgbClr val="000000"/>
                </a:solidFill>
              </a:rPr>
              <a:t>Corrente  mental</a:t>
            </a:r>
          </a:p>
        </p:txBody>
      </p:sp>
      <p:sp>
        <p:nvSpPr>
          <p:cNvPr id="7" name="Retângulo 6"/>
          <p:cNvSpPr/>
          <p:nvPr/>
        </p:nvSpPr>
        <p:spPr>
          <a:xfrm>
            <a:off x="37338" y="3140968"/>
            <a:ext cx="9031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Nesta complexa estrutura, o Espírito dispõe de recursos para: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24453" y="2391412"/>
            <a:ext cx="3127467" cy="523220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plexos nervosos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530419" y="2401899"/>
            <a:ext cx="3569973" cy="523220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núcleos endócrinos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74952" y="4186766"/>
            <a:ext cx="82015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30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emissão  e  recepção, ou seja,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456911" y="4941168"/>
            <a:ext cx="8293338" cy="523220"/>
          </a:xfrm>
          <a:prstGeom prst="rect">
            <a:avLst/>
          </a:prstGeom>
          <a:ln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exteriorização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800" b="1" kern="0" dirty="0" smtClean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 </a:t>
            </a: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pensamentos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próprios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467544" y="5813474"/>
            <a:ext cx="8282705" cy="523220"/>
          </a:xfrm>
          <a:prstGeom prst="rect">
            <a:avLst/>
          </a:prstGeom>
          <a:ln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/>
            <a:r>
              <a:rPr lang="pt-BR" sz="28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" panose="05000000000000000000" pitchFamily="2" charset="2"/>
              </a:rPr>
              <a:t></a:t>
            </a:r>
            <a:r>
              <a:rPr lang="pt-BR" sz="20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 </a:t>
            </a:r>
            <a:r>
              <a:rPr lang="pt-BR" sz="28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assimilação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8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dos pensamentos </a:t>
            </a:r>
            <a:r>
              <a:rPr lang="pt-BR" sz="2800" b="1" kern="0" dirty="0" smtClean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alheios</a:t>
            </a:r>
            <a:r>
              <a:rPr lang="pt-BR" sz="2800" b="1" kern="0" dirty="0" smtClean="0"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endParaRPr lang="pt-BR" sz="28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3099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7" grpId="0"/>
      <p:bldP spid="8" grpId="0" animBg="1"/>
      <p:bldP spid="9" grpId="0" animBg="1"/>
      <p:bldP spid="12" grpId="0"/>
      <p:bldP spid="15" grpId="0" animBg="1"/>
      <p:bldP spid="17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Resultado de imagem para energia mental pensa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54" y="138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70995" y="442350"/>
            <a:ext cx="8136903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50800"/>
                <a:solidFill>
                  <a:srgbClr val="0066CC">
                    <a:shade val="50000"/>
                  </a:srgbClr>
                </a:solidFill>
              </a:rPr>
              <a:t>Corrente mental vitalizante 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15597" y="5682734"/>
            <a:ext cx="28360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emiliosilveravazquez.com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6012160" y="1844824"/>
            <a:ext cx="2720107" cy="3323987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pensamento promove a conexão de  nossas mentes com o Universo</a:t>
            </a:r>
          </a:p>
        </p:txBody>
      </p:sp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01"/>
          <a:stretch/>
        </p:blipFill>
        <p:spPr bwMode="auto">
          <a:xfrm>
            <a:off x="228938" y="1844824"/>
            <a:ext cx="5410903" cy="372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7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7858" y="862050"/>
            <a:ext cx="8784976" cy="584775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2100000"/>
            </a:lightRig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12700">
                  <a:noFill/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itannic Bold" pitchFamily="34" charset="0"/>
              </a:rPr>
              <a:t>CAMPO  DA  AURA</a:t>
            </a:r>
          </a:p>
        </p:txBody>
      </p:sp>
      <p:sp>
        <p:nvSpPr>
          <p:cNvPr id="3" name="Retângulo 2"/>
          <p:cNvSpPr/>
          <p:nvPr/>
        </p:nvSpPr>
        <p:spPr>
          <a:xfrm>
            <a:off x="132277" y="1481705"/>
            <a:ext cx="8798658" cy="2132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6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“Articulando, ao redor de si mesma, as radiações das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sinergias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funcionais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das agregações celulares do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campo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físico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ou do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psicossomático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Bisel 3"/>
          <p:cNvSpPr/>
          <p:nvPr/>
        </p:nvSpPr>
        <p:spPr bwMode="auto">
          <a:xfrm>
            <a:off x="4262702" y="213704"/>
            <a:ext cx="576000" cy="576000"/>
          </a:xfrm>
          <a:prstGeom prst="bevel">
            <a:avLst/>
          </a:prstGeom>
          <a:solidFill>
            <a:schemeClr val="tx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t-BR" sz="3400" b="1" dirty="0">
                <a:solidFill>
                  <a:srgbClr val="FFFFFF"/>
                </a:solidFill>
                <a:latin typeface="Britannic Bold" pitchFamily="34" charset="0"/>
              </a:rPr>
              <a:t>6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740352" y="6197242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61465" y="3532131"/>
            <a:ext cx="8798658" cy="1625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a alma encarnada ou desencarnada está envolvida na própria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aura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ou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túnica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forças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eletromagnéticas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30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6129" y="5221649"/>
            <a:ext cx="87986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2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 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em cuja tessitura circulam as irradiações que lhe são peculiares”</a:t>
            </a:r>
            <a:endParaRPr lang="pt-BR" sz="3000" b="1" kern="0" dirty="0">
              <a:ln>
                <a:solidFill>
                  <a:srgbClr val="FFFFFF"/>
                </a:solidFill>
              </a:ln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46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6" grpId="0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3890847" y="5222095"/>
            <a:ext cx="3704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(Dicionário Aurélio)</a:t>
            </a:r>
          </a:p>
        </p:txBody>
      </p:sp>
      <p:sp>
        <p:nvSpPr>
          <p:cNvPr id="3" name="Retângulo 2"/>
          <p:cNvSpPr/>
          <p:nvPr/>
        </p:nvSpPr>
        <p:spPr>
          <a:xfrm>
            <a:off x="1524778" y="2492896"/>
            <a:ext cx="6048672" cy="2308324"/>
          </a:xfrm>
          <a:prstGeom prst="rect">
            <a:avLst/>
          </a:prstGeom>
          <a:ln w="28575">
            <a:solidFill>
              <a:srgbClr val="0000CC"/>
            </a:solidFill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  <a:defRPr/>
            </a:pP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“Ato ou esforço coordenado de vários órgãos na realização  de  uma  função”</a:t>
            </a:r>
            <a:endParaRPr lang="pt-BR" sz="32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730060" y="908720"/>
            <a:ext cx="7488832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4000" b="1" dirty="0">
                <a:ln w="50800"/>
                <a:solidFill>
                  <a:srgbClr val="000000"/>
                </a:solidFill>
              </a:rPr>
              <a:t>Sinergia</a:t>
            </a:r>
          </a:p>
        </p:txBody>
      </p:sp>
    </p:spTree>
    <p:extLst>
      <p:ext uri="{BB962C8B-B14F-4D97-AF65-F5344CB8AC3E}">
        <p14:creationId xmlns:p14="http://schemas.microsoft.com/office/powerpoint/2010/main" val="121649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70995" y="260648"/>
            <a:ext cx="8136903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50800"/>
                <a:solidFill>
                  <a:srgbClr val="0066CC">
                    <a:shade val="50000"/>
                  </a:srgbClr>
                </a:solidFill>
              </a:rPr>
              <a:t>Aura humana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504486" y="6175811"/>
            <a:ext cx="41905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amigosespiritasonline.blogspot.com.br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4591647" y="2132856"/>
            <a:ext cx="4016251" cy="2400657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Túnica de forças eletromagnéticas por onde circulam as irradiações mentais</a:t>
            </a:r>
          </a:p>
        </p:txBody>
      </p:sp>
      <p:pic>
        <p:nvPicPr>
          <p:cNvPr id="9218" name="Picture 2" descr="Resultado de imagem para aura humana halo vital espiritismo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1581"/>
            <a:ext cx="4038156" cy="524560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6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1133" y="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160146" y="6234116"/>
            <a:ext cx="3704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(A.L.)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609" y="1087576"/>
            <a:ext cx="90329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Essas irradiações mentais, em processo espontâneo de </a:t>
            </a:r>
            <a:r>
              <a:rPr lang="pt-BR" sz="2900" b="1" kern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autoexteriorização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condensam-se  até  um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ponto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saturação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29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251520" y="188640"/>
            <a:ext cx="8639702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50800"/>
                <a:solidFill>
                  <a:srgbClr val="000000"/>
                </a:solidFill>
              </a:rPr>
              <a:t>Irradiações  mentais</a:t>
            </a:r>
          </a:p>
        </p:txBody>
      </p:sp>
      <p:sp>
        <p:nvSpPr>
          <p:cNvPr id="7" name="Retângulo 6"/>
          <p:cNvSpPr/>
          <p:nvPr/>
        </p:nvSpPr>
        <p:spPr>
          <a:xfrm>
            <a:off x="37338" y="2757239"/>
            <a:ext cx="90310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contendo as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essências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imagens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dos desejos no mundo íntimo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5496" y="3925505"/>
            <a:ext cx="903105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Deste ponto de saturação a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onda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mental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alonga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, atuando sobre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todos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os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que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com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ela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se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afinem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35496" y="5480064"/>
            <a:ext cx="9031058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recebendo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volta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atuação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29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todos</a:t>
            </a:r>
            <a:r>
              <a:rPr lang="pt-BR" sz="29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os que se lhe revelem simpáticos</a:t>
            </a:r>
            <a:endParaRPr lang="pt-BR" sz="29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2850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7" grpId="0"/>
      <p:bldP spid="14" grpId="0"/>
      <p:bldP spid="19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37630" y="155242"/>
            <a:ext cx="8136903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50800"/>
                <a:solidFill>
                  <a:srgbClr val="0066CC">
                    <a:shade val="50000"/>
                  </a:srgbClr>
                </a:solidFill>
              </a:rPr>
              <a:t>Irradiações  mentais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 rot="5400000">
            <a:off x="6459419" y="3139165"/>
            <a:ext cx="4072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www.psychobalzam.com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5621449"/>
            <a:ext cx="9144000" cy="923330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7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onda mental se alonga através de emissões e recepções interligando todos aqueles que são afins</a:t>
            </a:r>
          </a:p>
        </p:txBody>
      </p:sp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935" y="1076901"/>
            <a:ext cx="7582291" cy="426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29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1133" y="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4932040" y="5772451"/>
            <a:ext cx="3704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24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(A.L.)</a:t>
            </a:r>
          </a:p>
        </p:txBody>
      </p:sp>
      <p:sp>
        <p:nvSpPr>
          <p:cNvPr id="3" name="Retângulo 2"/>
          <p:cNvSpPr/>
          <p:nvPr/>
        </p:nvSpPr>
        <p:spPr>
          <a:xfrm>
            <a:off x="24609" y="1652027"/>
            <a:ext cx="90329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“E, desse modo, estende a própria influência que, à feição do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campo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proposto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por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Einstein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... </a:t>
            </a:r>
            <a:endParaRPr lang="pt-BR" sz="32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683568" y="550421"/>
            <a:ext cx="7704856" cy="707886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4000" b="1" dirty="0">
                <a:ln w="50800"/>
                <a:solidFill>
                  <a:srgbClr val="000000"/>
                </a:solidFill>
              </a:rPr>
              <a:t>Influência  à  distância</a:t>
            </a:r>
          </a:p>
        </p:txBody>
      </p:sp>
      <p:sp>
        <p:nvSpPr>
          <p:cNvPr id="7" name="Retângulo 6"/>
          <p:cNvSpPr/>
          <p:nvPr/>
        </p:nvSpPr>
        <p:spPr>
          <a:xfrm>
            <a:off x="-8062" y="3573016"/>
            <a:ext cx="90310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</a:t>
            </a:r>
            <a:r>
              <a:rPr lang="pt-BR" sz="2400" b="1" kern="0" dirty="0">
                <a:ln>
                  <a:solidFill>
                    <a:srgbClr val="FFFFFF"/>
                  </a:solidFill>
                </a:ln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... diminui com a </a:t>
            </a:r>
            <a:r>
              <a:rPr lang="pt-BR" sz="32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distância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 fulcro </a:t>
            </a:r>
            <a:r>
              <a:rPr lang="pt-BR" sz="3200" b="1" kern="0" dirty="0" err="1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consciencial</a:t>
            </a:r>
            <a:r>
              <a:rPr lang="pt-BR" sz="32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emissor, tornando-se cada vez menor, mas a espraiar-se no Universo infinito”</a:t>
            </a:r>
            <a:endParaRPr lang="pt-BR" sz="32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6044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-35496" y="3680"/>
            <a:ext cx="9144000" cy="685800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00"/>
              </a:solidFill>
            </a:endParaRPr>
          </a:p>
        </p:txBody>
      </p:sp>
      <p:pic>
        <p:nvPicPr>
          <p:cNvPr id="1126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712968" cy="6408713"/>
          </a:xfrm>
          <a:prstGeom prst="rect">
            <a:avLst/>
          </a:prstGeom>
          <a:noFill/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179512" y="6361583"/>
            <a:ext cx="53911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400" b="1" kern="0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blogviverfeliz.com.br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65702" y="3284984"/>
            <a:ext cx="313645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latin typeface="Britannic Bold" pitchFamily="34" charset="0"/>
              </a:rPr>
              <a:t>O pensamento se difunde no Universo Infinito!</a:t>
            </a:r>
          </a:p>
        </p:txBody>
      </p:sp>
    </p:spTree>
    <p:extLst>
      <p:ext uri="{BB962C8B-B14F-4D97-AF65-F5344CB8AC3E}">
        <p14:creationId xmlns:p14="http://schemas.microsoft.com/office/powerpoint/2010/main" val="189896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5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</a:effectLst>
        </p:spPr>
      </p:pic>
      <p:sp>
        <p:nvSpPr>
          <p:cNvPr id="2068" name="Rectangle 20"/>
          <p:cNvSpPr>
            <a:spLocks noChangeArrowheads="1"/>
          </p:cNvSpPr>
          <p:nvPr/>
        </p:nvSpPr>
        <p:spPr bwMode="auto">
          <a:xfrm>
            <a:off x="1403351" y="2252663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</a:pPr>
            <a:endParaRPr lang="pt-BR" sz="320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5770" y="3634115"/>
            <a:ext cx="3096344" cy="202394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Text Box 22"/>
          <p:cNvSpPr txBox="1">
            <a:spLocks noChangeArrowheads="1"/>
          </p:cNvSpPr>
          <p:nvPr/>
        </p:nvSpPr>
        <p:spPr bwMode="auto">
          <a:xfrm rot="21226789">
            <a:off x="5117400" y="5803780"/>
            <a:ext cx="331945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3400" b="1" kern="0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ush Script MT" pitchFamily="66" charset="0"/>
                <a:cs typeface="Arial" charset="0"/>
              </a:rPr>
              <a:t>Cleber  M. Gonçalves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8740">
            <a:off x="912327" y="2700095"/>
            <a:ext cx="2484373" cy="3323268"/>
          </a:xfrm>
          <a:prstGeom prst="rect">
            <a:avLst/>
          </a:prstGeom>
          <a:ln w="28575">
            <a:solidFill>
              <a:srgbClr val="0033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tângulo 7"/>
          <p:cNvSpPr/>
          <p:nvPr/>
        </p:nvSpPr>
        <p:spPr>
          <a:xfrm>
            <a:off x="3378384" y="2035612"/>
            <a:ext cx="2757491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PRÓXIMO </a:t>
            </a:r>
          </a:p>
          <a:p>
            <a:pPr algn="ctr"/>
            <a:r>
              <a:rPr lang="pt-BR" sz="32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CAPÍTULO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869435" y="2086431"/>
            <a:ext cx="1813780" cy="769441"/>
          </a:xfrm>
          <a:prstGeom prst="rect">
            <a:avLst/>
          </a:prstGeom>
          <a:noFill/>
          <a:ln w="28575">
            <a:solidFill>
              <a:srgbClr val="000000"/>
            </a:solidFill>
            <a:prstDash val="sysDash"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pt-BR" sz="4400" b="1" dirty="0">
                <a:ln w="5715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cs typeface="Arial" charset="0"/>
              </a:rPr>
              <a:t>XI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23621" y="32749"/>
            <a:ext cx="9144000" cy="6858000"/>
          </a:xfrm>
          <a:prstGeom prst="rect">
            <a:avLst/>
          </a:prstGeom>
          <a:noFill/>
          <a:ln w="76200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FFFFFF"/>
              </a:solidFill>
            </a:endParaRPr>
          </a:p>
        </p:txBody>
      </p:sp>
      <p:sp>
        <p:nvSpPr>
          <p:cNvPr id="13" name="WordArt 17"/>
          <p:cNvSpPr>
            <a:spLocks noChangeArrowheads="1" noChangeShapeType="1" noTextEdit="1"/>
          </p:cNvSpPr>
          <p:nvPr/>
        </p:nvSpPr>
        <p:spPr bwMode="auto">
          <a:xfrm>
            <a:off x="755576" y="836712"/>
            <a:ext cx="7927639" cy="669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t-BR" sz="3600" kern="10" dirty="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  <a:cs typeface="Arial" charset="0"/>
              </a:rPr>
              <a:t>ONDA MENTAL</a:t>
            </a:r>
          </a:p>
        </p:txBody>
      </p:sp>
    </p:spTree>
    <p:extLst>
      <p:ext uri="{BB962C8B-B14F-4D97-AF65-F5344CB8AC3E}">
        <p14:creationId xmlns:p14="http://schemas.microsoft.com/office/powerpoint/2010/main" val="389141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5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07197" y="133705"/>
            <a:ext cx="8136903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50800"/>
                <a:solidFill>
                  <a:srgbClr val="0066CC">
                    <a:shade val="50000"/>
                  </a:srgbClr>
                </a:solidFill>
              </a:rPr>
              <a:t>J. J. Thomson e o elétron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5548139" y="931721"/>
            <a:ext cx="3384376" cy="5632311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Físico inglês, professor do Trinity </a:t>
            </a:r>
            <a:r>
              <a:rPr lang="pt-BR" sz="2400" b="1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College</a:t>
            </a:r>
            <a:r>
              <a:rPr lang="pt-BR" sz="24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em Cambridge, onde permaneceu até a sua morte.</a:t>
            </a:r>
          </a:p>
          <a:p>
            <a:pPr algn="ctr"/>
            <a:r>
              <a:rPr lang="pt-BR" sz="24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Laureado com o Nobel de Física de 1906, pela descoberta do elétron.</a:t>
            </a:r>
          </a:p>
          <a:p>
            <a:pPr algn="ctr"/>
            <a:r>
              <a:rPr lang="pt-BR" sz="24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Foi vice-presidente da Associação Internacional de Ciências Esperanto.</a:t>
            </a:r>
          </a:p>
        </p:txBody>
      </p:sp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27" y="1335246"/>
            <a:ext cx="3982627" cy="27451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jj thomson experim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30" y="4292940"/>
            <a:ext cx="5070347" cy="24213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 rot="16200000">
            <a:off x="-619856" y="2651134"/>
            <a:ext cx="19511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www.crtsite.com</a:t>
            </a:r>
          </a:p>
        </p:txBody>
      </p:sp>
      <p:sp>
        <p:nvSpPr>
          <p:cNvPr id="10" name="Retângulo 9"/>
          <p:cNvSpPr/>
          <p:nvPr/>
        </p:nvSpPr>
        <p:spPr>
          <a:xfrm>
            <a:off x="6846742" y="6537498"/>
            <a:ext cx="165622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400" b="1" dirty="0">
                <a:ln w="317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pt.wikipedia.org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882791" y="843834"/>
            <a:ext cx="2016224" cy="369332"/>
          </a:xfrm>
          <a:prstGeom prst="rect">
            <a:avLst/>
          </a:prstGeom>
          <a:solidFill>
            <a:schemeClr val="tx1">
              <a:lumMod val="75000"/>
            </a:schemeClr>
          </a:solidFill>
          <a:ln w="28575">
            <a:solidFill>
              <a:srgbClr val="0000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solidFill>
                  <a:srgbClr val="000000"/>
                </a:solidFill>
              </a:rPr>
              <a:t> 1856 - 1940</a:t>
            </a:r>
          </a:p>
        </p:txBody>
      </p:sp>
    </p:spTree>
    <p:extLst>
      <p:ext uri="{BB962C8B-B14F-4D97-AF65-F5344CB8AC3E}">
        <p14:creationId xmlns:p14="http://schemas.microsoft.com/office/powerpoint/2010/main" val="321478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07197" y="243296"/>
            <a:ext cx="8136903" cy="646331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600" b="1" dirty="0">
                <a:ln w="50800"/>
                <a:solidFill>
                  <a:srgbClr val="0066CC">
                    <a:shade val="50000"/>
                  </a:srgbClr>
                </a:solidFill>
              </a:rPr>
              <a:t>Experimento de J. J. Thomson</a:t>
            </a:r>
            <a:endParaRPr lang="pt-BR" sz="3200" b="1" dirty="0">
              <a:ln w="50800"/>
              <a:solidFill>
                <a:srgbClr val="0066CC">
                  <a:shade val="50000"/>
                </a:srgbClr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367983" y="4117668"/>
            <a:ext cx="1404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www7.uc.cl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79511" y="4599971"/>
            <a:ext cx="8712967" cy="1785104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 1897, trabalhando com um tubo de raios catódicos de </a:t>
            </a:r>
            <a:r>
              <a:rPr lang="pt-BR" sz="2200" b="1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Crookes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dispôs duas placas de alumínio carregadas e um dispositivo de </a:t>
            </a:r>
            <a:r>
              <a:rPr lang="pt-BR" sz="2200" b="1" dirty="0" err="1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Braun</a:t>
            </a:r>
            <a:r>
              <a:rPr lang="pt-BR" sz="22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para criar um campo magnético perpendicular ao trajeto dos raios catódicos, conseguiu determinar a relação entre a carga e a massa dos elétrons </a:t>
            </a:r>
          </a:p>
        </p:txBody>
      </p:sp>
      <p:pic>
        <p:nvPicPr>
          <p:cNvPr id="1026" name="Picture 2" descr="Resultado de imagem para jj thomson experimen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538" y="1195011"/>
            <a:ext cx="5858059" cy="3261211"/>
          </a:xfrm>
          <a:prstGeom prst="rect">
            <a:avLst/>
          </a:prstGeom>
          <a:solidFill>
            <a:schemeClr val="tx1"/>
          </a:solidFill>
          <a:ln w="15875">
            <a:solidFill>
              <a:srgbClr val="000000">
                <a:alpha val="95000"/>
              </a:srgbClr>
            </a:solidFill>
          </a:ln>
        </p:spPr>
      </p:pic>
      <p:sp>
        <p:nvSpPr>
          <p:cNvPr id="9" name="Retângulo 8"/>
          <p:cNvSpPr/>
          <p:nvPr/>
        </p:nvSpPr>
        <p:spPr>
          <a:xfrm>
            <a:off x="29475" y="6493665"/>
            <a:ext cx="90790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</a:t>
            </a:r>
            <a:r>
              <a:rPr lang="pt-BR" sz="16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Psi</a:t>
            </a: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Quântico. </a:t>
            </a:r>
            <a:r>
              <a:rPr lang="pt-BR" sz="16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H.G.Andrade</a:t>
            </a:r>
            <a:r>
              <a:rPr lang="pt-BR" sz="1600" b="1" kern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- cap. 2 - p. 38 - Ed. Didier - 2001) </a:t>
            </a:r>
          </a:p>
        </p:txBody>
      </p:sp>
    </p:spTree>
    <p:extLst>
      <p:ext uri="{BB962C8B-B14F-4D97-AF65-F5344CB8AC3E}">
        <p14:creationId xmlns:p14="http://schemas.microsoft.com/office/powerpoint/2010/main" val="6324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wallpaper.ultradownloads.com.br/120220_Papel-de-Parede-Paraiso-Azul_1600x9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3" t="6018" r="9625"/>
          <a:stretch/>
        </p:blipFill>
        <p:spPr bwMode="auto">
          <a:xfrm rot="10800000">
            <a:off x="-34886" y="-18000"/>
            <a:ext cx="9168000" cy="6876000"/>
          </a:xfrm>
          <a:prstGeom prst="rect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2208364" y="2264105"/>
            <a:ext cx="6673483" cy="147732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colisões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dos elétrons livres que  se movimentam ao longo do condutor</a:t>
            </a:r>
            <a:endParaRPr lang="pt-BR" sz="3000" b="1" kern="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27584" y="63467"/>
            <a:ext cx="7488832" cy="584775"/>
          </a:xfrm>
          <a:prstGeom prst="rect">
            <a:avLst/>
          </a:prstGeom>
          <a:gradFill>
            <a:gsLst>
              <a:gs pos="0">
                <a:srgbClr val="E6DCAC"/>
              </a:gs>
              <a:gs pos="11000">
                <a:srgbClr val="E6D78A"/>
              </a:gs>
              <a:gs pos="20000">
                <a:srgbClr val="C7AC4C"/>
              </a:gs>
              <a:gs pos="45000">
                <a:srgbClr val="E6D78A"/>
              </a:gs>
              <a:gs pos="83000">
                <a:srgbClr val="C7AC4C"/>
              </a:gs>
              <a:gs pos="100000">
                <a:srgbClr val="E6DCAC"/>
              </a:gs>
            </a:gsLst>
            <a:lin ang="5400000" scaled="0"/>
          </a:gra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pt-BR" sz="3200" b="1" dirty="0">
                <a:ln w="50800"/>
                <a:solidFill>
                  <a:srgbClr val="000000"/>
                </a:solidFill>
              </a:rPr>
              <a:t>Corrente  Elétrica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208364" y="722172"/>
            <a:ext cx="6673483" cy="147732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 movimento dos portadores de carga induz a criação de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forças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ondulatórias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imantação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208364" y="3806408"/>
            <a:ext cx="6673483" cy="1015663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surge da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resistência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à passagem da corrente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08364" y="4909269"/>
            <a:ext cx="6673483" cy="1477328"/>
          </a:xfrm>
          <a:prstGeom prst="rect">
            <a:avLst/>
          </a:prstGeom>
          <a:ln>
            <a:solidFill>
              <a:srgbClr val="0000CC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decorre da passagem da corrente em certas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soluções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químicas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e</a:t>
            </a:r>
            <a:r>
              <a:rPr lang="pt-BR" sz="3000" b="1" kern="0" dirty="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 </a:t>
            </a:r>
            <a:r>
              <a:rPr lang="pt-BR" sz="3000" b="1" kern="0" dirty="0">
                <a:ln w="19050">
                  <a:solidFill>
                    <a:srgbClr val="000000"/>
                  </a:solidFill>
                </a:ln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gases</a:t>
            </a:r>
            <a:endParaRPr lang="pt-BR" sz="3000" b="1" kern="0" dirty="0">
              <a:ln w="19050">
                <a:solidFill>
                  <a:srgbClr val="000000"/>
                </a:solidFill>
              </a:ln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741610" y="6405017"/>
            <a:ext cx="12310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000" b="1" kern="0" dirty="0">
                <a:solidFill>
                  <a:srgbClr val="000099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Wingdings 2"/>
              </a:rPr>
              <a:t>(A. L.)</a:t>
            </a:r>
          </a:p>
        </p:txBody>
      </p:sp>
      <p:sp>
        <p:nvSpPr>
          <p:cNvPr id="9" name="Retângulo 8"/>
          <p:cNvSpPr/>
          <p:nvPr/>
        </p:nvSpPr>
        <p:spPr>
          <a:xfrm>
            <a:off x="107504" y="980393"/>
            <a:ext cx="1988948" cy="954107"/>
          </a:xfrm>
          <a:prstGeom prst="rect">
            <a:avLst/>
          </a:prstGeom>
          <a:solidFill>
            <a:srgbClr val="92D05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Campo  Magnético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10074" y="2680188"/>
            <a:ext cx="1988948" cy="523220"/>
          </a:xfrm>
          <a:prstGeom prst="rect">
            <a:avLst/>
          </a:prstGeom>
          <a:solidFill>
            <a:srgbClr val="FFC000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Calor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107504" y="4055301"/>
            <a:ext cx="1988948" cy="523220"/>
          </a:xfrm>
          <a:prstGeom prst="rect">
            <a:avLst/>
          </a:prstGeom>
          <a:solidFill>
            <a:srgbClr val="0099FF"/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Luz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7504" y="5181512"/>
            <a:ext cx="1988947" cy="9541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19050">
            <a:solidFill>
              <a:srgbClr val="0000CC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kern="0" dirty="0">
                <a:solidFill>
                  <a:srgbClr val="000000"/>
                </a:solidFill>
                <a:ea typeface="Tahoma" pitchFamily="34" charset="0"/>
                <a:cs typeface="Tahoma" pitchFamily="34" charset="0"/>
                <a:sym typeface="Wingdings 2"/>
              </a:rPr>
              <a:t>Ação Química</a:t>
            </a:r>
            <a:endParaRPr lang="pt-BR" sz="2800" b="1" kern="0" dirty="0">
              <a:solidFill>
                <a:srgbClr val="000000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9159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7" grpId="0" animBg="1"/>
      <p:bldP spid="8" grpId="0" animBg="1"/>
      <p:bldP spid="10" grpId="0"/>
      <p:bldP spid="9" grpId="0" animBg="1"/>
      <p:bldP spid="1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07504" y="6237312"/>
            <a:ext cx="25250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online.science.psu.edu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526947" y="1990833"/>
            <a:ext cx="3420606" cy="3323987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corrente elétrica, passando pelo condutor, gera um campo magnético perpendicular</a:t>
            </a:r>
          </a:p>
        </p:txBody>
      </p:sp>
      <p:pic>
        <p:nvPicPr>
          <p:cNvPr id="2052" name="Picture 4" descr="Resultado de imagem para magnetic field around a conduc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781" y="533627"/>
            <a:ext cx="5214307" cy="5683595"/>
          </a:xfrm>
          <a:prstGeom prst="rect">
            <a:avLst/>
          </a:prstGeom>
          <a:solidFill>
            <a:schemeClr val="tx1"/>
          </a:solidFill>
          <a:ln w="25400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282374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4148" y="2772548"/>
            <a:ext cx="33467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escolakids.uol.com.br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309308" y="1679941"/>
            <a:ext cx="3420606" cy="2862322"/>
          </a:xfrm>
          <a:prstGeom prst="rect">
            <a:avLst/>
          </a:prstGeom>
          <a:ln w="28575">
            <a:solidFill>
              <a:srgbClr val="FFFF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3000" b="1" dirty="0">
                <a:ln>
                  <a:solidFill>
                    <a:srgbClr val="000000"/>
                  </a:solidFill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Transformação da corrente elétrica em calor, pela resistência do condutor</a:t>
            </a:r>
          </a:p>
        </p:txBody>
      </p:sp>
      <p:pic>
        <p:nvPicPr>
          <p:cNvPr id="4098" name="Picture 2" descr="Resultado de imagem para or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8" y="3429000"/>
            <a:ext cx="4536504" cy="31994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Transformação de energia elétrica em cal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25" y="332656"/>
            <a:ext cx="4324350" cy="23622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4999202" y="6315960"/>
            <a:ext cx="2666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alunosonline.uol.com.br</a:t>
            </a:r>
          </a:p>
        </p:txBody>
      </p:sp>
      <p:sp>
        <p:nvSpPr>
          <p:cNvPr id="9" name="Retângulo 8"/>
          <p:cNvSpPr/>
          <p:nvPr/>
        </p:nvSpPr>
        <p:spPr>
          <a:xfrm>
            <a:off x="1585350" y="6279243"/>
            <a:ext cx="24881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Churrasqueira elétrica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85350" y="2356302"/>
            <a:ext cx="20617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Secador de cabelo</a:t>
            </a:r>
          </a:p>
        </p:txBody>
      </p:sp>
    </p:spTree>
    <p:extLst>
      <p:ext uri="{BB962C8B-B14F-4D97-AF65-F5344CB8AC3E}">
        <p14:creationId xmlns:p14="http://schemas.microsoft.com/office/powerpoint/2010/main" val="2806353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untain">
  <a:themeElements>
    <a:clrScheme name="Mountain">
      <a:dk1>
        <a:srgbClr val="000000"/>
      </a:dk1>
      <a:lt1>
        <a:srgbClr val="FFFFFF"/>
      </a:lt1>
      <a:dk2>
        <a:srgbClr val="0536B3"/>
      </a:dk2>
      <a:lt2>
        <a:srgbClr val="7CB7F8"/>
      </a:lt2>
      <a:accent1>
        <a:srgbClr val="3F9EE4"/>
      </a:accent1>
      <a:accent2>
        <a:srgbClr val="77B559"/>
      </a:accent2>
      <a:accent3>
        <a:srgbClr val="E4A81B"/>
      </a:accent3>
      <a:accent4>
        <a:srgbClr val="108BB4"/>
      </a:accent4>
      <a:accent5>
        <a:srgbClr val="DA7328"/>
      </a:accent5>
      <a:accent6>
        <a:srgbClr val="AE589F"/>
      </a:accent6>
      <a:hlink>
        <a:srgbClr val="460245"/>
      </a:hlink>
      <a:folHlink>
        <a:srgbClr val="AC17D6"/>
      </a:folHlink>
    </a:clrScheme>
    <a:fontScheme name="Mountain">
      <a:maj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HY 헤드라인 M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ill Sans MT"/>
        <a:ea typeface=""/>
        <a:cs typeface=""/>
        <a:font script="Cyrl" typeface="Arial"/>
        <a:font script="Grek" typeface="Arial"/>
        <a:font script="Jpan" typeface="HG丸ｺﾞｼｯｸM-PRO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untain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50000">
              <a:schemeClr val="phClr">
                <a:tint val="2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40000"/>
                <a:shade val="100000"/>
                <a:hueMod val="100000"/>
                <a:satMod val="100000"/>
              </a:schemeClr>
            </a:gs>
            <a:gs pos="30000">
              <a:schemeClr val="phClr">
                <a:tint val="100000"/>
                <a:shade val="100000"/>
                <a:hueMod val="100000"/>
                <a:satMod val="100000"/>
              </a:schemeClr>
            </a:gs>
            <a:gs pos="6800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40000"/>
                <a:shade val="100000"/>
                <a:hueMod val="100000"/>
                <a:sat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br" rotWithShape="0">
              <a:srgbClr val="000000">
                <a:alpha val="0"/>
              </a:srgbClr>
            </a:outerShdw>
          </a:effectLst>
        </a:effectStyle>
        <a:effectStyle>
          <a:effectLst>
            <a:outerShdw blurRad="38100" dist="25400" dir="5400000" algn="ctr" rotWithShape="0">
              <a:srgbClr val="EBE9ED">
                <a:alpha val="0"/>
              </a:srgbClr>
            </a:outerShdw>
          </a:effectLst>
          <a:scene3d>
            <a:camera prst="orthographicFront">
              <a:rot lat="0" lon="0" rev="0"/>
            </a:camera>
            <a:lightRig rig="glow" dir="b"/>
          </a:scene3d>
          <a:sp3d contourW="6350" prstMaterial="softEdge">
            <a:bevelT w="25400" h="25400"/>
            <a:contourClr>
              <a:schemeClr val="phClr">
                <a:tint val="9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reflection blurRad="12700" stA="40000" endPos="40000" dist="25400" dir="5400000" sy="-100000" rotWithShape="0"/>
          </a:effectLst>
          <a:scene3d>
            <a:camera prst="perspectiveFront"/>
            <a:lightRig rig="glow" dir="b"/>
          </a:scene3d>
          <a:sp3d contourW="6350" prstMaterial="softEdge">
            <a:bevelT w="50800" h="25400"/>
            <a:contourClr>
              <a:schemeClr val="phClr">
                <a:tint val="100000"/>
                <a:shade val="8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95000"/>
                <a:satMod val="100000"/>
              </a:schemeClr>
            </a:gs>
            <a:gs pos="100000">
              <a:schemeClr val="phClr">
                <a:tint val="10000"/>
                <a:satMod val="300000"/>
              </a:schemeClr>
            </a:gs>
          </a:gsLst>
          <a:lin ang="13000000" scaled="0"/>
        </a:gradFill>
        <a:blipFill>
          <a:blip xmlns:r="http://schemas.openxmlformats.org/officeDocument/2006/relationships" r:embed="rId1">
            <a:duotone>
              <a:schemeClr val="phClr">
                <a:shade val="75000"/>
              </a:schemeClr>
              <a:schemeClr val="phClr">
                <a:tint val="55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FALL2">
  <a:themeElements>
    <a:clrScheme name="Tema do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o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o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o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o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Áp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Ápice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Ápice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6292</TotalTime>
  <Words>2271</Words>
  <Application>Microsoft Office PowerPoint</Application>
  <PresentationFormat>Apresentação na tela (4:3)</PresentationFormat>
  <Paragraphs>292</Paragraphs>
  <Slides>49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slides</vt:lpstr>
      </vt:variant>
      <vt:variant>
        <vt:i4>49</vt:i4>
      </vt:variant>
    </vt:vector>
  </HeadingPairs>
  <TitlesOfParts>
    <vt:vector size="54" baseType="lpstr">
      <vt:lpstr>Oceano</vt:lpstr>
      <vt:lpstr>Mountain</vt:lpstr>
      <vt:lpstr>1_Mountain</vt:lpstr>
      <vt:lpstr>2_FALL2</vt:lpstr>
      <vt:lpstr>2_Ápice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CLEBERLE</dc:creator>
  <cp:lastModifiedBy>CLEBERLE</cp:lastModifiedBy>
  <cp:revision>529</cp:revision>
  <dcterms:created xsi:type="dcterms:W3CDTF">2011-09-15T19:32:39Z</dcterms:created>
  <dcterms:modified xsi:type="dcterms:W3CDTF">2017-05-04T21:29:44Z</dcterms:modified>
</cp:coreProperties>
</file>