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80" r:id="rId22"/>
    <p:sldId id="281" r:id="rId23"/>
    <p:sldId id="284" r:id="rId24"/>
    <p:sldId id="283" r:id="rId25"/>
    <p:sldId id="285" r:id="rId26"/>
    <p:sldId id="286" r:id="rId27"/>
    <p:sldId id="293" r:id="rId28"/>
    <p:sldId id="294" r:id="rId29"/>
    <p:sldId id="295" r:id="rId30"/>
    <p:sldId id="305" r:id="rId31"/>
    <p:sldId id="296" r:id="rId32"/>
    <p:sldId id="297" r:id="rId33"/>
    <p:sldId id="304" r:id="rId34"/>
    <p:sldId id="298" r:id="rId35"/>
    <p:sldId id="299" r:id="rId36"/>
    <p:sldId id="300" r:id="rId37"/>
    <p:sldId id="301" r:id="rId38"/>
    <p:sldId id="291" r:id="rId39"/>
    <p:sldId id="288" r:id="rId40"/>
    <p:sldId id="303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 varScale="1">
        <p:scale>
          <a:sx n="88" d="100"/>
          <a:sy n="88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C3A8-A01D-4800-B8E8-5FC4BAB1595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6394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EADB-6AD2-4921-B2C2-91A5DE4ADAE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pic>
        <p:nvPicPr>
          <p:cNvPr id="1026" name="Picture 2" descr="C:\Users\CLEBERLE\Desktop\Imagem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635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9D42-416D-49D3-BA93-0600FDC7878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9763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53DD-66FE-4B6E-83BF-CFB73E0AD77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8845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7D70-4187-41A6-95F4-EEDFFEED7BB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333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7A29-7465-4A73-B09E-B2F5CFBDD36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3361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C3E0-E937-4047-B236-DBFAFCA87B2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36984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DE7-978A-49D1-8085-2149524E8D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87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44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A421-8245-4C70-BB10-DDE1C7B774E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47336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51EE-1227-4ED6-8D7B-6AA39527AA8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45531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3319-CD37-43D3-AD7E-3AE53E4BA8C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1132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A7B7-E770-4E0D-9AE0-75AD568A172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572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062F-3E8D-499F-8785-34C539D336F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9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99A9A387-6D56-47BA-A4F2-6DFAD342F34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32E6-664D-4767-9425-DDC9BCB360EC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6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A494-DB50-440A-8AD4-87B03FC8D527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DDB-B492-4C5F-A266-D8041AD8BD06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311-F0DC-4B31-8F59-BB2C1AD5E562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30D0-B786-47CD-9CBC-849C84CA2C4D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3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3E93-C681-498F-B846-89629BF66B6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B40-F452-43CA-AA4C-05B4A3495F9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27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1835-6C00-4E32-B49A-022899272A3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8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3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8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6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8" y="4406903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8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266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211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040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836712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36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16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55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927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34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41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4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8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6000"/>
                    </a14:imgEffect>
                    <a14:imgEffect>
                      <a14:colorTemperature colorTemp="6000"/>
                    </a14:imgEffect>
                    <a14:imgEffect>
                      <a14:saturation sat="185000"/>
                    </a14:imgEffect>
                    <a14:imgEffect>
                      <a14:brightnessContrast bright="3000" contrast="-1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991A-6AE8-4051-A010-024CF9711E6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24/10/2019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9B25-A39F-4C91-B76C-5FAE3808D68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306367-D198-40E3-8C58-F66FCE3912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14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3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182713">
            <a:off x="5045775" y="5716051"/>
            <a:ext cx="3319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200" b="1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Cleber  M. Gonçalves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806">
            <a:off x="511843" y="2899323"/>
            <a:ext cx="3418509" cy="3390956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696639" y="2628781"/>
            <a:ext cx="5364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CAPÍTULO   </a:t>
            </a:r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VIII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81369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LABORATÓRIO  DO  MUNDO  INVISÍVEL</a:t>
            </a:r>
            <a:endParaRPr lang="pt-B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87615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 fazê-lo “instintivamente” (por automatismo) ou ... 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99695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Conscientemente, ... “se já estiver bastante esclarecido para isso”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19321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Escrita direta –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extrai do elemento universal o necessário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332656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 ou inconsciente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nem sempre tem o conhecimento do modo como modela coisas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5345340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ser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utilidade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apenas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sinais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é conservada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412776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 fazê-lo “instintivamente” (por automatismo) ou ... 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132856"/>
            <a:ext cx="8436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Conscientemente, ... “se já estiver bastante esclarecido para isso”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212976"/>
            <a:ext cx="8436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Escrita direta – o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extrai do elemento universal o necessário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 ou inconsciente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nem sempre tem</a:t>
            </a:r>
            <a:endParaRPr lang="pt-BR" sz="22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4294257"/>
            <a:ext cx="8436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ser de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utilidade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apenas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sinais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é conservada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7190" y="4933617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Já os objetos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porque neles não há realmente ... “agregação de matéria como nos vossos corpos sólidos”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634347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0834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opera transformações na MCU para conferir-lhe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determinadas propriedades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956834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Faculdade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inerente à natureza dos Espíritos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até por automatismo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303600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atua sobre 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cósmica universal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MCU – para formar objetos semelhantes aos da Terra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87590"/>
            <a:ext cx="8292350" cy="626701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36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2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430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opera transformações na MCU para conferir-lhe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determinadas propriedades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794984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Faculdade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inerente à natureza dos Espíritos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até por automatismo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113826"/>
            <a:ext cx="834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 sobre 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cósmica universal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MCU – para formar objetos semelhantes aos da Terra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4664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4106" y="3607856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Objetos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existência temporária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que são feitos e desfeitos – têm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aparência da realidade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por serem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visíveis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tangíveis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24371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objetos – ocorre, pois,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criação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95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41505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salutar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modificando-se, pode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tornar-se tóxica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725144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simples alteração da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agregação molecular muda propriedades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fenômeno este, conhecido na Química como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Isomeria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303600"/>
            <a:ext cx="8346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 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corpos materiais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originam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matéria elementar e suas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transformações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geram as diversas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das substâncias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521457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94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077121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salutar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modificando-se, pode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tornar-se tóxica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878368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simples alteração da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agregação molecular muda propriedades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fenômeno este, conhecido na Química como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Isomeria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908720"/>
            <a:ext cx="8346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 os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corpos materiais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originam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matéria elementar e suas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transformações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geram as diversas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das substâncias</a:t>
            </a:r>
            <a:endParaRPr lang="pt-BR" sz="22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75636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4106" y="4077072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Assim,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magnético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seria capaz de alterar 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 da água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outros fluidos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organismo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48879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Donde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efeito curativo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 magnética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dirigida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7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168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em Nosso Lar, a produção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vestuário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alimentação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elementares pertence a todos em comum”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515524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“Cada habitante de Nosso Lar recebe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provisões de pão e roupa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que se refere ao estritamente necessário”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55576" y="1438208"/>
            <a:ext cx="7560840" cy="553998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D. Laura esclarece André Luiz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70797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do  Mundo  Invisível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893157"/>
            <a:ext cx="5959066" cy="5035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Nosso Lar – cap. 22 – A.L.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027692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ocioso vestirá, sem dúvida; mas o operário dedicado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vestirá o que melhor lhe pareça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compreendeu?”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0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49463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Artefatos diversos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99592" y="3210649"/>
            <a:ext cx="792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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“Temos aqui as grandes fábricas de Nosso Lar. A preparação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sucos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tecidos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artefatos em geral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dá trabalho a mais de 100.000 criaturas (!) que se regeneram e se iluminam ao mesmo tempo”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55576" y="1794882"/>
            <a:ext cx="7560840" cy="553998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Tobias  fala  a  André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514813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do Mundo Invisível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1125210"/>
            <a:ext cx="5959066" cy="5035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Nosso Lar – cap. 26 – A.L.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257471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Caso Zélia e Ernesto </a:t>
            </a:r>
            <a:r>
              <a:rPr lang="pt-BR" sz="28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(2º marido)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Pneumonia grave - André Luiz apela para Narcisa - Tratamento ao perispírito com fluidos vegetais.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88303" y="454094"/>
            <a:ext cx="7272808" cy="626701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Tratamento  do  perispírito</a:t>
            </a:r>
            <a:endParaRPr lang="pt-BR" sz="36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3319009"/>
            <a:ext cx="84295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Caso Poliana e Sabino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“alarmante arritmia cardíaca” - Risco de desencarnação da mãe. Prece de Silas e cinco espíritos amigos atenderam. Trataram o corpo espiritual com fluidos de plantas e “energias imponderáveis da Natureza”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55976" y="2777280"/>
            <a:ext cx="435393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(Nosso Lar – cap. 49-50)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38548" y="6173614"/>
            <a:ext cx="435393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(Ação e Reação – cap. 13)</a:t>
            </a:r>
          </a:p>
        </p:txBody>
      </p:sp>
    </p:spTree>
    <p:extLst>
      <p:ext uri="{BB962C8B-B14F-4D97-AF65-F5344CB8AC3E}">
        <p14:creationId xmlns:p14="http://schemas.microsoft.com/office/powerpoint/2010/main" val="3475769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76141" y="344850"/>
            <a:ext cx="8156935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>
                <a:ln w="50800"/>
                <a:solidFill>
                  <a:srgbClr val="0000CC"/>
                </a:solidFill>
              </a:rPr>
              <a:t>A Natureza no mundo espiritual</a:t>
            </a:r>
          </a:p>
        </p:txBody>
      </p:sp>
      <p:sp>
        <p:nvSpPr>
          <p:cNvPr id="2" name="AutoShape 2" descr="http://universonatural.files.wordpress.com/2010/09/universo-natural-chakra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7544" y="6281386"/>
            <a:ext cx="8292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rgbClr val="0000CC"/>
                </a:solidFill>
              </a:rPr>
              <a:t>cinemaemcena.com.br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6736" r="32552" b="30850"/>
          <a:stretch/>
        </p:blipFill>
        <p:spPr bwMode="auto">
          <a:xfrm>
            <a:off x="523786" y="1369076"/>
            <a:ext cx="8093523" cy="482453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5341" y="1630928"/>
            <a:ext cx="748883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32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VESTUÁRIO  DOS  ESPÍRITOS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503600" y="1700808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5341" y="2609684"/>
            <a:ext cx="7488832" cy="108000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32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FORMAÇÃO  ESPONTÂNEA  DE  OBJETOS TANGÍVEIS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85341" y="4121852"/>
            <a:ext cx="7488832" cy="108000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32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MODIFICAÇÃO  DAS  PROPRIEDADES  DA MATÉRIA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12637" y="5580529"/>
            <a:ext cx="7463819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32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AÇÃO  MAGNÉTICA  CURADORA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503601" y="476672"/>
            <a:ext cx="817057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2000" kern="1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LABORATÓRIO  DO  MUNDO  INVISÍVEL</a:t>
            </a:r>
            <a:endParaRPr lang="pt-BR" sz="2000" kern="1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4" name="Bisel 23"/>
          <p:cNvSpPr/>
          <p:nvPr/>
        </p:nvSpPr>
        <p:spPr bwMode="auto">
          <a:xfrm>
            <a:off x="503601" y="2929178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2</a:t>
            </a:r>
          </a:p>
        </p:txBody>
      </p:sp>
      <p:sp>
        <p:nvSpPr>
          <p:cNvPr id="25" name="Bisel 24"/>
          <p:cNvSpPr/>
          <p:nvPr/>
        </p:nvSpPr>
        <p:spPr bwMode="auto">
          <a:xfrm>
            <a:off x="488810" y="4401160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3</a:t>
            </a:r>
          </a:p>
        </p:txBody>
      </p:sp>
      <p:sp>
        <p:nvSpPr>
          <p:cNvPr id="26" name="Bisel 25"/>
          <p:cNvSpPr/>
          <p:nvPr/>
        </p:nvSpPr>
        <p:spPr bwMode="auto">
          <a:xfrm>
            <a:off x="503601" y="5625296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24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922056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eficientes em reuniões mediúnicas equilibradas,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manipulando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mental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 à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 de quadros educativos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395483"/>
            <a:ext cx="8136904" cy="105758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em  reuniões  mediúnicas – Arquitetos  Espirituais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4255928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mental definido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ambiente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trabalhadores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6021288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09410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31298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eficientes em reuniões mediúnicas equilibradas,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manipulando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mental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 à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 de quadros educativos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528240"/>
            <a:ext cx="8136904" cy="38048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0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em  reuniões  mediúnicas – Arquitetos Espirituais</a:t>
            </a:r>
            <a:endParaRPr lang="pt-BR" sz="20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1985192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mental definido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ambiente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trabalhadores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2924944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vasto </a:t>
            </a:r>
            <a:r>
              <a:rPr lang="pt-BR" sz="3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laboratório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</a:t>
            </a:r>
            <a:r>
              <a:rPr lang="pt-BR" sz="3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plasma sutilíssimo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que se servem os arquitetos para a </a:t>
            </a:r>
            <a:r>
              <a:rPr lang="pt-BR" sz="3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criação de formas-pensamento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55576" y="4481244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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“entidades, paisagens, telas e coisas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semi-inteligentes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6186790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019072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31298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eficientes em reuniões mediúnicas equilibradas,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manipulando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mental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 à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 de quadros educativos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528240"/>
            <a:ext cx="8136904" cy="38048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0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em  reuniões  mediúnicas – Arquitetos </a:t>
            </a:r>
            <a:r>
              <a:rPr lang="pt-BR" sz="2000" b="1" dirty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Espirituais</a:t>
            </a:r>
            <a:endParaRPr lang="pt-BR" sz="20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1985192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mental definido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ambiente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trabalhadores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623005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2720209"/>
            <a:ext cx="8429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vasto </a:t>
            </a: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laboratório</a:t>
            </a:r>
            <a:r>
              <a:rPr lang="pt-BR" sz="2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plasma sutilíssimo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que se servem os arquitetos para a </a:t>
            </a: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criação de formas-pensamento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0108" y="339513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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“entidades, paisagens, telas e coisas 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semi-inteligentes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3528" y="4005064"/>
            <a:ext cx="84295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 sofredores – importante o concurso de </a:t>
            </a:r>
            <a:r>
              <a:rPr lang="pt-BR" sz="29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imagens vivas 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elaboradas de acordo com o pretérito e as reminiscências dos comunicantes consultados pelos arquitetos</a:t>
            </a:r>
            <a:endParaRPr lang="pt-BR" sz="2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006646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950669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“Jardins, templos, fontes, hospitais, escolas, oficinas, lares e quadros outros” para que os Espíritos sintam-se tornando à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realidade pregressa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839" y="404664"/>
            <a:ext cx="8376625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Arquitetos Espirituais - no horário dos trabalhos 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2924944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sensibilizados pela palavra – interferência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eficaz e proveitosa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4069521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“Delitos, dificuldades e tragédias” pode ser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devidamente revividos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5221649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“Espelhos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ectoplásmicos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entre o necessitado e o esclarecedor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6258798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434028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860357"/>
            <a:ext cx="842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“Jardins, templos, fontes, hospitais, escolas, oficinas, lares e quadros outros” para que os Espíritos sintam-se tornando à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realidade pregressa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839" y="359508"/>
            <a:ext cx="8376625" cy="442035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Arquitetos Espirituais - no horário dos trabalhos </a:t>
            </a:r>
            <a:endParaRPr lang="pt-BR" sz="24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1556792"/>
            <a:ext cx="842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sensibilizados pela palavra – interferência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eficaz e proveitosa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2051556"/>
            <a:ext cx="842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“Delitos, dificuldades e tragédias” pode ser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devidamente revividos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2564904"/>
            <a:ext cx="842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“Espelhos </a:t>
            </a:r>
            <a:r>
              <a:rPr lang="pt-BR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ectoplásmicos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 o necessitado e o esclarecedor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7972" y="3508846"/>
            <a:ext cx="842951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material dos nossos pensamentos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palavras, atitudes, concepções</a:t>
            </a:r>
            <a:endParaRPr lang="pt-BR" sz="295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3570" y="4861609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Cuidado no preparo – </a:t>
            </a:r>
            <a:r>
              <a:rPr lang="pt-BR" sz="29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oração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converte-nos em “canais de socorro divino”</a:t>
            </a:r>
            <a:endParaRPr lang="pt-BR" sz="29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6093296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390393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860357"/>
            <a:ext cx="8429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“Jardins, templos, fontes, hospitais, escolas, oficinas, lares e quadros outros” para que os Espíritos sintam-se tornando à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realidade pregressa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839" y="359508"/>
            <a:ext cx="8376625" cy="442035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Arquitetos Espirituais - no horário dos trabalhos </a:t>
            </a:r>
            <a:endParaRPr lang="pt-BR" sz="24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1484784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sensibilizados pela palavra – interferência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eficaz e proveitosa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1866310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“Delitos, dificuldades e tragédias” pode ser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devidamente revividos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2276872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“Espelhos </a:t>
            </a:r>
            <a:r>
              <a:rPr lang="pt-BR" sz="16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ectoplásmicos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 o necessitado e o esclarecedor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7972" y="2675053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material dos nossos pensamentos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palavras, atitudes, concepções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3570" y="3050656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Cuidado no preparo –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oração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converte-nos em “canais de socorro divino”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3468674"/>
            <a:ext cx="820891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Trabalhadores encarnados e desencarnados – que haja ... “muita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tranquilidade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carinho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compreensão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amor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para que a colaboração dos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arquitetos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encontre em nós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base segura 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seus serviços” </a:t>
            </a:r>
            <a:endParaRPr lang="pt-BR" sz="295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3528" y="6240053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0277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299886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Cerco de enorme grupo de Espíritos cruéis – Centro Espírita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93447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                      apelo de Bezerra de Menezes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2358401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“Necessitamos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reforçar nossas defesas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pedir a Jesus a presença da falange dos Espíritos Construtores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3900722"/>
            <a:ext cx="84295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Vimos descer uma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luz poderosa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tomou todo o ambiente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dentro dela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alguns espíritos 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trajes medievais de grande beleza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“especialistas 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edificações e defesas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1099" y="6275215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64316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2556" y="213600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Cavaleiros  Templários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379054" y="6444842"/>
            <a:ext cx="1585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www.crastulo.it </a:t>
            </a:r>
          </a:p>
        </p:txBody>
      </p:sp>
      <p:pic>
        <p:nvPicPr>
          <p:cNvPr id="11" name="Picture 4" descr="http://lh6.ggpht.com/_nHNAYHTZpbY/TUg1GjfLIfI/AAAAAAAACto/GwhWL1ekmQI/Cavaleiro-Templ%C3%A1rio_thumb%5B4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0" y="2743199"/>
            <a:ext cx="4432945" cy="3638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1.bp.blogspot.com/_sJOe2YZu1F0/TKO--snhk6I/AAAAAAAAE_k/k6OMmSzEttA/s1600/templario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4" y="1177860"/>
            <a:ext cx="3814099" cy="4555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6503" y="5773770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www.equitando.com </a:t>
            </a:r>
          </a:p>
        </p:txBody>
      </p:sp>
    </p:spTree>
    <p:extLst>
      <p:ext uri="{BB962C8B-B14F-4D97-AF65-F5344CB8AC3E}">
        <p14:creationId xmlns:p14="http://schemas.microsoft.com/office/powerpoint/2010/main" val="31577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49261" y="1412776"/>
            <a:ext cx="8429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Cerco de enorme grupo de Espíritos cruéis – Centro Espírita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93447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                      apelo de Bezerra de Menezes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1988840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“Necessitamos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reforçar nossas defesas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pedir a Jesus a presença da falange dos Espíritos Construtores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2845385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Vimos descer uma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luz poderosa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tomou todo o ambiente e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dentro dela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alguns espíritos em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trajes medievais de grande beleza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“especialistas em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edificações e defesas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9261" y="4069521"/>
            <a:ext cx="8429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 de  “</a:t>
            </a:r>
            <a:r>
              <a:rPr lang="pt-BR" sz="32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mentalizadores</a:t>
            </a:r>
            <a:r>
              <a:rPr lang="pt-BR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hábeis  em edificações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”, assessorados por </a:t>
            </a:r>
            <a:r>
              <a:rPr lang="pt-BR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engenheiros  modernos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especializados em  </a:t>
            </a:r>
            <a:r>
              <a:rPr lang="pt-BR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construções  de  nossas  esferas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5943" y="6184903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18940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007580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ainda se dedicam ao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34655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2913655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4024365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2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... aplicavam na edificação com grande espaço quadrangular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106" y="5138352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9288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01712" y="2758826"/>
            <a:ext cx="7818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1 - </a:t>
            </a:r>
            <a:r>
              <a:rPr lang="pt-BR" sz="3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Fazem parte do indivíduo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1104" y="3694563"/>
            <a:ext cx="78293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2 - </a:t>
            </a:r>
            <a:r>
              <a:rPr lang="pt-BR" sz="3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Cópias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etéricas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análogas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91104" y="4617681"/>
            <a:ext cx="78293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3 - </a:t>
            </a:r>
            <a:r>
              <a:rPr lang="pt-BR" sz="3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Produção de matéria sólida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99610" y="1390724"/>
            <a:ext cx="7848872" cy="1077218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 são obtidos? Qual a sua origem?</a:t>
            </a:r>
            <a:endParaRPr lang="pt-BR" sz="32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549146"/>
            <a:ext cx="8208912" cy="53436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0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Vestuário e objetos pessoais dos Espíritos</a:t>
            </a:r>
            <a:endParaRPr lang="pt-BR" sz="30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49326" y="5012664"/>
            <a:ext cx="78293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persistente (escrita direta)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9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1018869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ainda se dedicam ao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91100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66294" y="3107517"/>
            <a:ext cx="6264696" cy="1477328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66294" y="5000392"/>
            <a:ext cx="6264696" cy="1015663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aplicavam na edificação com grande espaço quadrangular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9962" y="3510350"/>
            <a:ext cx="1813473" cy="609398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3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7544" y="5233159"/>
            <a:ext cx="1813473" cy="609398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3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23528" y="6237312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93803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0" grpId="0" animBg="1"/>
      <p:bldP spid="2" grpId="0" animBg="1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73713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ainda se dedicam ao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2008677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2755609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2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... aplicavam na edificação com grande espaço quadrangular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9693" y="4896012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Levantava-se a edificação que fazia recordar 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torres de vigia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castelos medievais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6106" y="3406422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627117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12646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85002"/>
            <a:ext cx="8429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ainda se dedicam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1907076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2564904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2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... aplicavam na edificação com grande espaço quadrangular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106" y="3273695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261" y="4005064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Levantava-se a edificação que fazia recordar as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torres de vigia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castelos medievais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4736433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menos de uma hora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 – obra mais alta que o edifício material – com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canhões magnéticos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choques desagradáveis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6214734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538017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872112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ainda se dedicam ao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45944"/>
            <a:ext cx="7992888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1907076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2654008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2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... aplicavam na edificação com grande espaço quadrangular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106" y="3434807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261" y="4209541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Levantava-se a edificação que fazia recordar as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torres de vigia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castelos medievais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4961955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menos de uma hora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 – obra mais alta que o edifício material – com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canhões magnéticos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choques desagradáveis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92816" y="5571909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Estavam preparados para o enfrentamento (!)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30543" y="6241348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688702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2556" y="213600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Cavaleiros  Templários - Cruzadas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24764" y="6433553"/>
            <a:ext cx="1833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00CC"/>
                </a:solidFill>
              </a:rPr>
              <a:t>fansdelmadrid.com</a:t>
            </a:r>
            <a:endParaRPr lang="pt-BR" sz="16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http://www.fansdelmadrid.com/wp-content/uploads/2013/04/cruz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6" y="1075120"/>
            <a:ext cx="7056784" cy="5327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70122" y="224123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Construções no Mundo Espiritual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82810" y="6258339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luzvital.blogspot.com</a:t>
            </a:r>
          </a:p>
        </p:txBody>
      </p:sp>
      <p:pic>
        <p:nvPicPr>
          <p:cNvPr id="1026" name="Picture 2" descr="http://3.bp.blogspot.com/-pBONVLWPIMc/T5VzZ3qnoHI/AAAAAAAABio/vrgH0kzOTOw/s1600/nosso_l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5259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0s9N1kuFdH4/T5Vyna00BoI/AAAAAAAABiI/TbJtp9j8nhM/s1600/nosso+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84776" cy="5579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912237" y="6326073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luzvital.blogspot.com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8833" y="133811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Construções no Mundo Espiritual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8833" y="126506"/>
            <a:ext cx="8389816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“Simplesmente, o Espírito dispõe de instrumentos mais perfeitos do que os vossos: a </a:t>
            </a:r>
            <a:r>
              <a:rPr lang="pt-BR" sz="3200" b="1" dirty="0" smtClean="0">
                <a:ln w="508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</a:t>
            </a:r>
            <a:r>
              <a:rPr lang="pt-BR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 </a:t>
            </a:r>
            <a:r>
              <a:rPr lang="pt-BR" sz="3200" b="1" dirty="0" smtClean="0">
                <a:ln w="508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permissão de Deus</a:t>
            </a:r>
            <a:r>
              <a:rPr lang="pt-BR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pt-BR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44408" y="1767988"/>
            <a:ext cx="757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CC"/>
                </a:solidFill>
              </a:rPr>
              <a:t>SÃO LUIZ</a:t>
            </a:r>
            <a:endParaRPr lang="pt-BR" sz="1600" b="1" dirty="0">
              <a:solidFill>
                <a:srgbClr val="0000CC"/>
              </a:solidFill>
            </a:endParaRPr>
          </a:p>
        </p:txBody>
      </p:sp>
      <p:pic>
        <p:nvPicPr>
          <p:cNvPr id="13" name="Picture 2" descr="http://1.bp.blogspot.com/-OQscnc_5iRs/URD3ib4IY6I/AAAAAAAAU-c/qwJSPVHVHuk/s1600/jesus+or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0333"/>
            <a:ext cx="7048732" cy="4796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175973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 cheirar, não experimentava a mesma sensação do encarnado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3384656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caixa de rapé era uma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aparência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(representação) para que fosse notada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595080"/>
            <a:ext cx="8436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Espírito queria que a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Srª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acreditasse na realidade de sua presença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 tomando todas as aparências da realidade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068444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Aparição do Espírito de uma pessoa viva (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caixa de rapé)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5983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Respostas do Espírito S. Luiz - item 128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6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61253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 cheirar, não experimentava a mesma sensação do encarnado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404618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caixa de rapé era uma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aparência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(representação) para que fosse notada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196706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Espírito queria que a 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Srª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acreditasse na realidade de sua presença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 tomando todas as aparências da realidade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836150"/>
            <a:ext cx="834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Aparição do Espírito de uma pessoa viva (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caixa de rapé)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33413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Respostas do Espírito S. Luiz - item 128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01151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o auxílio deste princípio material o perispírito toma a aparência de vestuários semelhantes aos que usava em vida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4106" y="3947531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“aparência” era “formada de um princípio material”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070826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58526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Espíritos têm um poder sobre os elementos dispersos na atmosfera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estais longe de suspeitar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3227492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podem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 forma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essa matéria que corresponda aos objetos materiais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869724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ato da vontade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agem sobre 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etérea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transformam-na para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modelar objetos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variados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desfazê-los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Haverá um duplo etéreo para os objetos?  Não é bem assim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60507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13693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Espíritos têm um poder sobre os elementos dispersos na atmosfera ...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estais longe de suspeitar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132856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 forma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essa matéria que corresponda aos objetos materiais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140968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ato da vontade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agem sobre 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etérea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transformam-na para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modelar objetos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variados e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desfazê-los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Haverá um duplo etéreo para os objetos?  Não é bem assim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4106" y="4141529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Espíritos podem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 forma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mesmo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 </a:t>
            </a:r>
            <a:endParaRPr lang="pt-BR" sz="3000" b="1" kern="0" dirty="0">
              <a:ln>
                <a:solidFill>
                  <a:schemeClr val="bg1"/>
                </a:solidFill>
              </a:ln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27584" y="5395282"/>
            <a:ext cx="781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 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Srª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poderia até aspirar o rapé e espirrar </a:t>
            </a:r>
            <a:r>
              <a:rPr lang="pt-BR" sz="3000" b="1" kern="0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</a:t>
            </a:r>
            <a:endParaRPr lang="pt-BR" sz="3000" b="1" kern="0" dirty="0">
              <a:ln>
                <a:solidFill>
                  <a:schemeClr val="bg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9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58526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 mesmo uma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venenosa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 “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lhe seria permitido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76585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Até uma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fruta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pudesse saciar(!) Ou seja: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947008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Espírito dispõe de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instrumentos mais perfeitos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que os vossos: 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permissão de Deus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Produzir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salutar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“Já, muitas vezes”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5518384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este poder (faculdade) é proporcional à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evolução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Espírito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1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05273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 mesmo uma substância venenosa? “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lhe seria permitido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1916832"/>
            <a:ext cx="843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Até uma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fruta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pudesse saciar(!) Ou seja: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564904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Espírito dispõe de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instrumentos mais perfeitos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que os vossos: 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permissão de Deus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Produzir substância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salutar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“Já, muitas vezes”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3501008"/>
            <a:ext cx="843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este poder (faculdade) é proporcional à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evolução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Espírito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5078" y="4285545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Estes objetos poderiam tornar-se de uso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permanente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 Isso não se faz porque está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fora das leis</a:t>
            </a:r>
            <a:endParaRPr lang="pt-BR" sz="30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942013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7CCA6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2571</Words>
  <Application>Microsoft Office PowerPoint</Application>
  <PresentationFormat>Apresentação na tela (4:3)</PresentationFormat>
  <Paragraphs>198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37</vt:i4>
      </vt:variant>
    </vt:vector>
  </HeadingPairs>
  <TitlesOfParts>
    <vt:vector size="55" baseType="lpstr">
      <vt:lpstr>맑은 고딕</vt:lpstr>
      <vt:lpstr>Arial</vt:lpstr>
      <vt:lpstr>Arial Black</vt:lpstr>
      <vt:lpstr>Book Antiqua</vt:lpstr>
      <vt:lpstr>Britannic Bold</vt:lpstr>
      <vt:lpstr>Brush Script MT</vt:lpstr>
      <vt:lpstr>Calibri</vt:lpstr>
      <vt:lpstr>Georgia</vt:lpstr>
      <vt:lpstr>Gill Sans MT</vt:lpstr>
      <vt:lpstr>Lucida Sans</vt:lpstr>
      <vt:lpstr>Tahoma</vt:lpstr>
      <vt:lpstr>Wingdings</vt:lpstr>
      <vt:lpstr>Wingdings 2</vt:lpstr>
      <vt:lpstr>Wingdings 3</vt:lpstr>
      <vt:lpstr>1_Tema do Office</vt:lpstr>
      <vt:lpstr>Design padrão</vt:lpstr>
      <vt:lpstr>Ápice</vt:lpstr>
      <vt:lpstr>Mountain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Financeiro</dc:creator>
  <cp:lastModifiedBy>Usuário</cp:lastModifiedBy>
  <cp:revision>47</cp:revision>
  <dcterms:created xsi:type="dcterms:W3CDTF">2013-10-23T11:53:16Z</dcterms:created>
  <dcterms:modified xsi:type="dcterms:W3CDTF">2019-10-24T21:46:27Z</dcterms:modified>
</cp:coreProperties>
</file>