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62" r:id="rId6"/>
    <p:sldId id="263" r:id="rId7"/>
    <p:sldId id="264" r:id="rId8"/>
    <p:sldId id="265" r:id="rId9"/>
    <p:sldId id="266" r:id="rId10"/>
    <p:sldId id="281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  <p:sldId id="279" r:id="rId24"/>
    <p:sldId id="280" r:id="rId25"/>
    <p:sldId id="283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A7B7-E770-4E0D-9AE0-75AD568A1728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9039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CB40-F452-43CA-AA4C-05B4A3495F9E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0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1835-6C00-4E32-B49A-022899272A38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004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3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644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62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8" y="4406903"/>
            <a:ext cx="7827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8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1621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3936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60020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4996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9915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397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368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062F-3E8D-499F-8785-34C539D336F8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70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9503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 vertic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6637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41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1722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4"/>
            <a:ext cx="1868424" cy="365125"/>
          </a:xfrm>
        </p:spPr>
        <p:txBody>
          <a:bodyPr/>
          <a:lstStyle/>
          <a:p>
            <a:fld id="{C52E0253-CAAF-4743-A97B-0B90B5DA0F92}" type="datetimeFigureOut">
              <a:rPr lang="pt-BR" smtClean="0"/>
              <a:pPr/>
              <a:t>06/11/2019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D79-A6EF-4F46-9381-0046111DFDB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5510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6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7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09D92-C781-40EA-BD03-3EA0F0BF05EA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560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375A6-6362-4C98-A508-91044D67FE42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45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EA824-D8FF-4BE4-A787-C77967EDB81A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18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56FF1-B823-4930-A17C-4D8EF690FF0E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0950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8280C-37B7-4152-BB21-3DC68DD35C7F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1957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647F-6CB3-4FE9-95BA-F36B9CBB1BA6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60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193D9-2F9D-465F-B138-B08D075A5CE8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98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7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7"/>
            <a:ext cx="762000" cy="365125"/>
          </a:xfrm>
        </p:spPr>
        <p:txBody>
          <a:bodyPr/>
          <a:lstStyle/>
          <a:p>
            <a:fld id="{99A9A387-6D56-47BA-A4F2-6DFAD342F344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03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E6A4C-0133-47D7-9C41-A4E06E5A7F91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926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BD793-7890-4310-8891-23C90CFE0C8D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3721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171C7-78E6-4C96-BB6B-28E02D615209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6474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92101"/>
            <a:ext cx="2057400" cy="57277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92101"/>
            <a:ext cx="6019800" cy="57277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4525A-4172-45A6-9ACE-F0F43F336B48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93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32E6-664D-4767-9425-DDC9BCB360EC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79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7" y="1535114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DA494-DB50-440A-8AD4-87B03FC8D527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22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8DDB-B492-4C5F-A266-D8041AD8BD06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14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311-F0DC-4B31-8F59-BB2C1AD5E562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10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2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30D0-B786-47CD-9CBC-849C84CA2C4D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90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8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3E93-C681-498F-B846-89629BF66B6E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9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>
                  <a:shade val="50000"/>
                </a:prstClr>
              </a:solidFill>
              <a:latin typeface="Tahoma" pitchFamily="34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7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>
                  <a:shade val="50000"/>
                </a:prstClr>
              </a:solidFill>
              <a:latin typeface="Tahoma" pitchFamily="34" charset="0"/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7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C0360-DCBB-4E5F-BF1F-4CDADFFEE815}" type="slidenum">
              <a:rPr lang="pt-BR" smtClean="0">
                <a:solidFill>
                  <a:prstClr val="white">
                    <a:shade val="50000"/>
                  </a:prst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dirty="0">
              <a:solidFill>
                <a:prstClr val="white">
                  <a:shade val="50000"/>
                </a:prstClr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004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3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>
                  <a:shade val="50000"/>
                </a:prstClr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>
                  <a:shade val="50000"/>
                </a:prstClr>
              </a:solidFill>
              <a:latin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C0360-DCBB-4E5F-BF1F-4CDADFFEE815}" type="slidenum">
              <a:rPr lang="pt-BR" smtClean="0">
                <a:solidFill>
                  <a:prstClr val="white">
                    <a:shade val="50000"/>
                  </a:prst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dirty="0">
              <a:solidFill>
                <a:prstClr val="white">
                  <a:shade val="50000"/>
                </a:prstClr>
              </a:solidFill>
              <a:latin typeface="Tahoma" pitchFamily="34" charset="0"/>
            </a:endParaRPr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6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1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7B07A4-11D0-4782-8415-C379A26921C5}" type="slidenum">
              <a:rPr lang="pt-B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84934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a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403350" y="225266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pt-BR" sz="3200" dirty="0">
              <a:solidFill>
                <a:srgbClr val="000000"/>
              </a:solidFill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 rot="21019570">
            <a:off x="4622395" y="5712197"/>
            <a:ext cx="40293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800" b="1" kern="0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Cleber  </a:t>
            </a:r>
            <a:r>
              <a:rPr lang="pt-BR" sz="2800" b="1" kern="0" dirty="0" smtClean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Maurício  Gonçalves </a:t>
            </a:r>
            <a:endParaRPr lang="pt-BR" sz="2800" b="1" kern="0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10" name="WordArt 17"/>
          <p:cNvSpPr>
            <a:spLocks noChangeArrowheads="1" noChangeShapeType="1" noTextEdit="1"/>
          </p:cNvSpPr>
          <p:nvPr/>
        </p:nvSpPr>
        <p:spPr bwMode="auto">
          <a:xfrm>
            <a:off x="827584" y="620688"/>
            <a:ext cx="7704856" cy="11521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ORIGEM  E  NATUREZA  DO  ESPÍRITO</a:t>
            </a:r>
            <a:endParaRPr lang="pt-BR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7544" y="4028871"/>
            <a:ext cx="8208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Estudo  Sistematizado  da Doutrina  Espírita  -  ESDE</a:t>
            </a:r>
            <a:endParaRPr lang="pt-BR" sz="3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4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14:vortex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496" y="1052736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Giordano Bruno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–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1591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– 1º a usar o termo: “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unidade indivisível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que constitui o elemento de todas as coisas”      “</a:t>
            </a:r>
            <a:r>
              <a:rPr lang="pt-BR" sz="24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minimun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2238317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Leibniz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–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1696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– “</a:t>
            </a:r>
            <a:r>
              <a:rPr lang="pt-BR" sz="24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é um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espiritual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... desprovido de partes e de extensão, portanto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indivisível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</a:t>
            </a:r>
            <a:endParaRPr lang="pt-BR" sz="24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344620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Substância espiritual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enquanto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componente   simples  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do  universo”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46247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Mônadas  –  </a:t>
            </a:r>
            <a:r>
              <a:rPr lang="pt-BR" sz="3200" b="1" dirty="0" err="1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Monadologia</a:t>
            </a:r>
            <a:endParaRPr lang="pt-BR" sz="3200" b="1" dirty="0" smtClean="0">
              <a:ln w="11430"/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5496" y="4325283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“Como tal, não se pode desagregar e é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eterna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8711562" y="1544888"/>
            <a:ext cx="144016" cy="216024"/>
          </a:xfrm>
          <a:prstGeom prst="rightArrow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5496" y="4945231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“Toda </a:t>
            </a:r>
            <a:r>
              <a:rPr lang="pt-BR" sz="30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é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diferente da outra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pois não existem na Natureza dois seres perfeitamente iguais”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(individualidade)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876256" y="6381328"/>
            <a:ext cx="194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Abbagnano</a:t>
            </a:r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07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496" y="1052736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“Toda </a:t>
            </a:r>
            <a:r>
              <a:rPr lang="pt-BR" sz="30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constitui um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ponto de vista sobre o mundo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e é, portanto,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todo o mundo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sob um determinado ponto de vista.”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2852936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Atividades fundamentais das mônadas: -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percepção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e desejo (</a:t>
            </a:r>
            <a:r>
              <a:rPr lang="pt-BR" sz="3000" b="1" kern="0" dirty="0" err="1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apetição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 que é a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vontade de mudar de percepção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</a:t>
            </a:r>
            <a:endParaRPr lang="pt-BR" sz="30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4645585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As mônadas têm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infinitos graus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 clareza e distinção”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12794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err="1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Monadologia</a:t>
            </a:r>
            <a:endParaRPr lang="pt-BR" sz="3200" b="1" dirty="0" smtClean="0">
              <a:ln w="11430"/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5496" y="5899338"/>
            <a:ext cx="87849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“A totalidade das mônadas é 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Universo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3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23528" y="1196752"/>
            <a:ext cx="8496944" cy="3046988"/>
          </a:xfrm>
          <a:prstGeom prst="rect">
            <a:avLst/>
          </a:prstGeom>
          <a:ln w="1905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2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DEUS é “a </a:t>
            </a:r>
            <a:r>
              <a:rPr lang="pt-BR" sz="32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unidade primitiva </a:t>
            </a:r>
            <a:r>
              <a:rPr lang="pt-BR" sz="32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ou a substância simples originária da qual todas as </a:t>
            </a:r>
            <a:r>
              <a:rPr lang="pt-BR" sz="32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mônadas criadas </a:t>
            </a:r>
            <a:r>
              <a:rPr lang="pt-BR" sz="32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ou derivadas </a:t>
            </a:r>
            <a:r>
              <a:rPr lang="pt-BR" sz="32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são produções </a:t>
            </a:r>
            <a:r>
              <a:rPr lang="pt-BR" sz="32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 </a:t>
            </a:r>
            <a:r>
              <a:rPr lang="pt-BR" sz="32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nascem</a:t>
            </a:r>
            <a:r>
              <a:rPr lang="pt-BR" sz="32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por assim dizer, por </a:t>
            </a:r>
            <a:r>
              <a:rPr lang="pt-BR" sz="32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fulgurações contínuas da Divindade</a:t>
            </a:r>
            <a:r>
              <a:rPr lang="pt-BR" sz="32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de momento em momento”</a:t>
            </a:r>
            <a:endParaRPr lang="pt-BR" sz="32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23528" y="5107250"/>
            <a:ext cx="58326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“Quer dizer:                         Deus jamais deixou de criar.”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23528" y="332656"/>
            <a:ext cx="8496944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err="1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Monadologia</a:t>
            </a:r>
            <a:endParaRPr lang="pt-BR" sz="3200" b="1" dirty="0" smtClean="0">
              <a:ln w="11430"/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2" descr="http://1.bp.blogspot.com/-jp1NhzWz17c/Typ2-s4hz9I/AAAAAAAAArI/_-IWjabRKUk/s1600/255936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877" y="4783924"/>
            <a:ext cx="1080120" cy="1622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7652305" y="6351711"/>
            <a:ext cx="1413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80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725700" y="4293096"/>
            <a:ext cx="194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Abbagnano</a:t>
            </a:r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213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1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02402" y="1063887"/>
            <a:ext cx="878497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Evidente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analogia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entre os espíritos e as mônadas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02402" y="2221117"/>
            <a:ext cx="878497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André Luiz usa o termo por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oito vezes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no “Evolução em Dois Mundos” </a:t>
            </a:r>
            <a:endParaRPr lang="pt-BR" sz="31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02402" y="3305392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“as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mônadas celestes 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(princípios inteligentes)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encontrarão adequado berço ao desenvolvimento 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(no seio dos planetas em formação) 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46247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Átomo  primitivo  e  mônadas</a:t>
            </a:r>
          </a:p>
        </p:txBody>
      </p:sp>
      <p:sp>
        <p:nvSpPr>
          <p:cNvPr id="9" name="Retângulo 8"/>
          <p:cNvSpPr/>
          <p:nvPr/>
        </p:nvSpPr>
        <p:spPr>
          <a:xfrm>
            <a:off x="102402" y="5317461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“as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mônadas celestes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exprimem-se no mundo através da rede filamentosa do protoplasma ...”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23728" y="4662381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pág. 22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203848" y="6244078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pág. 32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23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9" grpId="0"/>
      <p:bldP spid="7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02402" y="1063887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Evidente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analogia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entre os espíritos e as mônadas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02402" y="162823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André Luiz usa o termo por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oito vezes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no “Evolução em Dois Mundos” </a:t>
            </a:r>
            <a:endParaRPr lang="pt-BR" sz="2400" b="1" kern="0" dirty="0">
              <a:ln>
                <a:solidFill>
                  <a:srgbClr val="FFFFFF"/>
                </a:solidFill>
              </a:ln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02402" y="2535314"/>
            <a:ext cx="87849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“as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mônadas celestes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(princípios inteligentes)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encontrarão adequado berço ao desenvolvimento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(no seio dos planetas em formação)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46247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Átomo  primitivo  e  mônadas</a:t>
            </a:r>
          </a:p>
        </p:txBody>
      </p:sp>
      <p:sp>
        <p:nvSpPr>
          <p:cNvPr id="9" name="Retângulo 8"/>
          <p:cNvSpPr/>
          <p:nvPr/>
        </p:nvSpPr>
        <p:spPr>
          <a:xfrm>
            <a:off x="102402" y="3746095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“as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mônadas celestes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exprimem-se no mundo através da rede filamentosa do protoplasma ...”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2402" y="4830832"/>
            <a:ext cx="878497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“agrupamentos de </a:t>
            </a:r>
            <a:r>
              <a:rPr lang="pt-BR" sz="3100" b="1" kern="0" dirty="0" err="1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mônadas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celestes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se reuniram magneticamente umas às outras para a obra multimilenária da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evolução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...”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627784" y="6303453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pág. 141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03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3194" y="1185426"/>
            <a:ext cx="9023302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Como e quando? “Quanto ao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modo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por que Deus nos criou e em que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momento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o fez,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nada sabemos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.”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78 - LE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0" y="2924944"/>
            <a:ext cx="9144000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9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“Os Espíritos são a </a:t>
            </a:r>
            <a:r>
              <a:rPr lang="pt-BR" sz="29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individualização do princípio inteligente</a:t>
            </a:r>
            <a:r>
              <a:rPr lang="pt-BR" sz="29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como os corpos são a individualização do princípio material.”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79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46247"/>
            <a:ext cx="8568952" cy="646331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Origem do Espírito - Evolução</a:t>
            </a:r>
          </a:p>
        </p:txBody>
      </p:sp>
      <p:sp>
        <p:nvSpPr>
          <p:cNvPr id="9" name="Retângulo 8"/>
          <p:cNvSpPr/>
          <p:nvPr/>
        </p:nvSpPr>
        <p:spPr>
          <a:xfrm>
            <a:off x="13194" y="4543960"/>
            <a:ext cx="88741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“O Espírito é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indivisível</a:t>
            </a:r>
            <a:r>
              <a:rPr lang="pt-BR" sz="3000" b="1" kern="0" dirty="0" smtClean="0">
                <a:ln>
                  <a:solidFill>
                    <a:schemeClr val="bg1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92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portanto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é um indivíduo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desde a sua origem, no sentido de que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ele não pode ser outro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podendo ser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somente ele próprio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61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3194" y="1185426"/>
            <a:ext cx="90233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1600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Como e quando? “Quanto ao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modo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por que Deus nos criou e em que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momento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o fez,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nada sabemos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.” </a:t>
            </a:r>
            <a:r>
              <a:rPr lang="pt-BR" sz="1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78 - LE</a:t>
            </a:r>
            <a:r>
              <a:rPr lang="pt-BR" sz="1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0" y="19168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600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“Os Espíritos são a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individualização do princípio inteligente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como os corpos são a individualização do princípio material.”</a:t>
            </a:r>
            <a:r>
              <a:rPr lang="pt-BR" sz="1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79 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1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46247"/>
            <a:ext cx="8568952" cy="646331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Origem do Espírito - Evolução</a:t>
            </a:r>
          </a:p>
        </p:txBody>
      </p:sp>
      <p:sp>
        <p:nvSpPr>
          <p:cNvPr id="9" name="Retângulo 8"/>
          <p:cNvSpPr/>
          <p:nvPr/>
        </p:nvSpPr>
        <p:spPr>
          <a:xfrm>
            <a:off x="13194" y="2636912"/>
            <a:ext cx="88741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600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Espírito é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indivisível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1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92 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1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portanto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é um indivíduo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desde a sua origem, no sentido de que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ele não pode ser outro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podendo ser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somente ele próprio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194" y="4137754"/>
            <a:ext cx="9023302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Submetido à lei do Progresso desde sua origem, o Espírito evolui do átomo primitivo (</a:t>
            </a:r>
            <a:r>
              <a:rPr lang="pt-BR" sz="31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 ao arcanjo (Espírito puro)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14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3194" y="1185426"/>
            <a:ext cx="90233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1600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Como e quando? “Quanto ao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modo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por que Deus nos criou e em que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momento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o fez,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nada sabemos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.” </a:t>
            </a:r>
            <a:r>
              <a:rPr lang="pt-BR" sz="1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78 - LE</a:t>
            </a:r>
            <a:r>
              <a:rPr lang="pt-BR" sz="1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 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0" y="19168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600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“Os Espíritos são a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individualização do princípio inteligente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como os corpos são a individualização do princípio material.”</a:t>
            </a:r>
            <a:r>
              <a:rPr lang="pt-BR" sz="1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79 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1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46247"/>
            <a:ext cx="8568952" cy="646331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Origem do Espírito - Evolução</a:t>
            </a:r>
          </a:p>
        </p:txBody>
      </p:sp>
      <p:sp>
        <p:nvSpPr>
          <p:cNvPr id="9" name="Retângulo 8"/>
          <p:cNvSpPr/>
          <p:nvPr/>
        </p:nvSpPr>
        <p:spPr>
          <a:xfrm>
            <a:off x="13194" y="2636912"/>
            <a:ext cx="88741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600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Espírito é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indivisível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1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92 </a:t>
            </a:r>
            <a:r>
              <a:rPr lang="pt-BR" sz="16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1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portanto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é um indivíduo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desde a sua origem, no sentido de que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ele não pode ser outro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podendo ser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somente ele próprio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194" y="3705706"/>
            <a:ext cx="90233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1600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Submetido à lei do Progresso desde sua origem, o Espírito evolui do átomo primitivo (</a:t>
            </a:r>
            <a:r>
              <a:rPr lang="pt-BR" sz="20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 ao arcanjo (Espírito puro)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3194" y="4524796"/>
            <a:ext cx="902330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Passa por todos os reinos inferiores da Natureza, elaborando a obra de sua individualização e atinge a condição de Espírito (ser humano), prosseguindo sempre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28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85202" y="807377"/>
            <a:ext cx="9023302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“Das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cristalizações atômicas e dos minerais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dos vírus e do protoplasma, das bactérias e das amebas ... às embrionárias civilizações do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paleolítico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a </a:t>
            </a:r>
            <a:r>
              <a:rPr lang="pt-BR" sz="3000" b="1" kern="0" dirty="0" err="1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vertida do Plano Espiritual sobre o Planeta Físico atravessou os mais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rudes crivos de adaptação e seleção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assimilando os valores múltiplos da organização, da reprodução, da memória, do instinto, da sensibilidade, da percepção e da preservação própria, penetrando assim, pelas vias da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inteligência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mais completa e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laboriosamente adquirida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nas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faixas inaugurais da razão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116632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Evolução - modelagem pelo Espírito</a:t>
            </a:r>
          </a:p>
        </p:txBody>
      </p:sp>
      <p:sp>
        <p:nvSpPr>
          <p:cNvPr id="7" name="Retângulo 6"/>
          <p:cNvSpPr/>
          <p:nvPr/>
        </p:nvSpPr>
        <p:spPr>
          <a:xfrm>
            <a:off x="4797454" y="6444044"/>
            <a:ext cx="4455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(Evolução em Dois Mundos – pág. 34)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224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1148018"/>
            <a:ext cx="91085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“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é o próprio Espírito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que modela o seu envoltório e 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apropria às suas novas necessidades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;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23945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Evolução - modelagem dos envoltórios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5760511" y="5952312"/>
            <a:ext cx="3497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Gênese – cap. XI – </a:t>
            </a:r>
            <a:r>
              <a:rPr lang="pt-BR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</a:t>
            </a:r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11)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3005951"/>
            <a:ext cx="91440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</a:t>
            </a:r>
            <a:r>
              <a:rPr lang="pt-BR" sz="29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aperfeiçoa-o e lhe </a:t>
            </a:r>
            <a:r>
              <a:rPr lang="pt-BR" sz="29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desenvolve</a:t>
            </a:r>
            <a:r>
              <a:rPr lang="pt-BR" sz="29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e completa o organismo, à medida que experimenta a necessidade de manifestar novas faculdades;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4861609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numa palavra, talha-o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 acordo com a sua inteligência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5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04664"/>
            <a:ext cx="8496944" cy="646331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rgbClr val="0000CC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rgbClr val="0000CC"/>
                </a:solidFill>
                <a:latin typeface="Standout" pitchFamily="2" charset="0"/>
              </a:rPr>
              <a:t>Origem e natureza do Espírito</a:t>
            </a:r>
            <a:endParaRPr lang="pt-BR" sz="3600" b="1" dirty="0">
              <a:ln w="50800"/>
              <a:solidFill>
                <a:srgbClr val="0066CC">
                  <a:shade val="50000"/>
                </a:srgbClr>
              </a:solidFill>
              <a:latin typeface="Standout" pitchFamily="2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5496" y="1196752"/>
            <a:ext cx="8784976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Questão 115 = “Deus criou todos os Espíritos </a:t>
            </a:r>
            <a:r>
              <a:rPr lang="pt-BR" sz="3100" b="1" kern="0" dirty="0" smtClean="0">
                <a:ln w="127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simples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e ignorantes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...”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http://1.bp.blogspot.com/-jp1NhzWz17c/Typ2-s4hz9I/AAAAAAAAArI/_-IWjabRKUk/s1600/255936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25144"/>
            <a:ext cx="1296144" cy="19470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35496" y="2564904"/>
            <a:ext cx="8784976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Questão 121 = “... Deus não os criou maus, criou-os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simples e ignorantes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...”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3933056"/>
            <a:ext cx="8784976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Questão 133 = “Todos são criados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simples e ignorantes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...”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5229200"/>
            <a:ext cx="763284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Questão 634 = “Já te dissemos: os Espíritos foram criados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simples e ignorantes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...”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5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980728"/>
            <a:ext cx="9108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1600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“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é o próprio Espírito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que modela o seu envoltório e 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apropria às suas novas necessidades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;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</a:t>
            </a:r>
            <a:endParaRPr lang="pt-BR" sz="16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23945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Evolução - modelagem dos envoltórios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174954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1600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1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aperfeiçoa-o e lhe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desenvolve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e completa o organismo, à medida que experimenta a necessidade de manifestar novas faculdades;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</a:t>
            </a:r>
            <a:endParaRPr lang="pt-BR" sz="16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2506005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1600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1400" b="1" kern="0" dirty="0" smtClean="0">
                <a:ln>
                  <a:solidFill>
                    <a:srgbClr val="FFFFFF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...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numa palavra, talha-o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 acordo com a sua inteligência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.”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0" y="3074184"/>
            <a:ext cx="91085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 imensa obra da evolução representa a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modelagem do corpo espiritual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através de múltiplas experimentações de formas diversificadas na matéria e no plano espiritual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0" y="526404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 modelagem das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formas físicas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necessita de leis próprias, como a hereditariedade, a serviço do progresso espiritual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7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836712"/>
            <a:ext cx="910850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São os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seres inteligentes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da criação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q.76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188640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Natureza  do  Espírito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1594247"/>
            <a:ext cx="91440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9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Somos filhos de Deus pois que </a:t>
            </a:r>
            <a:r>
              <a:rPr lang="pt-BR" sz="29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somos obra sua</a:t>
            </a:r>
            <a:endParaRPr lang="pt-BR" sz="2400" b="1" kern="0" dirty="0">
              <a:ln>
                <a:solidFill>
                  <a:srgbClr val="FFFF00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2495170"/>
            <a:ext cx="91440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Quando e como cada Espírito foi criado, nenhum o sabe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q.78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887" y="3633907"/>
            <a:ext cx="91440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Porém Deus cria desde toda a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eternidade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q.78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 sua criação é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permanente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q.80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887" y="4761527"/>
            <a:ext cx="91440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Espírito é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incorpóreo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mas sendo uma criação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alguma coisa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é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q.82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887" y="5877272"/>
            <a:ext cx="91440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Imortalidade</a:t>
            </a:r>
            <a:r>
              <a:rPr lang="pt-BR" sz="3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– a existência dos Espíritos </a:t>
            </a:r>
            <a:r>
              <a:rPr lang="pt-BR" sz="3000" b="1" kern="0" dirty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não tem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fim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q.83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3000" b="1" kern="0" dirty="0">
              <a:ln>
                <a:solidFill>
                  <a:srgbClr val="FFFF00"/>
                </a:solidFill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  <a:sym typeface="Wingdings 2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357449" y="1925783"/>
            <a:ext cx="1895071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q.77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328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9" grpId="0"/>
      <p:bldP spid="10" grpId="0"/>
      <p:bldP spid="11" grpId="0"/>
      <p:bldP spid="1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1052736"/>
            <a:ext cx="91085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2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Estão </a:t>
            </a:r>
            <a:r>
              <a:rPr lang="pt-BR" sz="3200" b="1" kern="0" dirty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por toda parte</a:t>
            </a:r>
            <a:r>
              <a:rPr lang="pt-BR" sz="32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 Povoam os </a:t>
            </a:r>
            <a:r>
              <a:rPr lang="pt-BR" sz="3200" b="1" kern="0" dirty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espaços </a:t>
            </a:r>
            <a:r>
              <a:rPr lang="pt-BR" sz="32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infinitos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q.87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2400" b="1" kern="0" dirty="0">
              <a:ln>
                <a:solidFill>
                  <a:srgbClr val="FFFF00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34397"/>
            <a:ext cx="8568952" cy="646331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Natureza  do  Espírito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887" y="2313255"/>
            <a:ext cx="91440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Forma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: chama, clarão, centelha etérea.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Cor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– variável 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q.88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887" y="3565465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Desenvolve para si um corpo desde o início da evolução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(Gênese - </a:t>
            </a:r>
            <a:r>
              <a:rPr lang="pt-BR" sz="2400" b="1" kern="0" dirty="0" err="1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cap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XI)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887" y="4809785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Espírito é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indivisível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– desde sua origem 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12762" y="5725705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Determinismo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do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progresso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até Espírito puro, evoluindo constantemente.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357449" y="5128244"/>
            <a:ext cx="1895071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q.92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0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r>
              <a:rPr lang="pt-BR" sz="31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305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39552" y="153015"/>
            <a:ext cx="8136903" cy="646331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600" b="1" dirty="0" smtClean="0">
                <a:ln w="50800"/>
                <a:solidFill>
                  <a:srgbClr val="0066CC">
                    <a:shade val="50000"/>
                  </a:srgbClr>
                </a:solidFill>
              </a:rPr>
              <a:t>A  Vida  no  Universo</a:t>
            </a:r>
            <a:endParaRPr lang="pt-BR" sz="3200" b="1" dirty="0">
              <a:ln w="50800"/>
              <a:solidFill>
                <a:srgbClr val="0066CC">
                  <a:shade val="50000"/>
                </a:srgb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908720"/>
            <a:ext cx="7129461" cy="3785652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1" i="0" u="none" strike="noStrike" kern="0" cap="none" spc="0" normalizeH="0" baseline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“Da </a:t>
            </a:r>
            <a:r>
              <a:rPr kumimoji="0" lang="pt-PT" sz="4000" b="1" i="0" u="none" strike="noStrike" kern="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Glória Divina </a:t>
            </a:r>
            <a:r>
              <a:rPr kumimoji="0" lang="pt-PT" sz="4000" b="1" i="0" u="none" strike="noStrike" kern="0" cap="none" spc="0" normalizeH="0" baseline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às balizas</a:t>
            </a:r>
            <a:r>
              <a:rPr kumimoji="0" lang="pt-PT" sz="4000" b="1" i="0" u="none" strike="noStrike" kern="0" cap="none" spc="0" normalizeH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</a:t>
            </a:r>
            <a:r>
              <a:rPr kumimoji="0" lang="pt-PT" sz="4000" b="1" i="0" u="none" strike="noStrike" kern="0" cap="none" spc="0" normalizeH="0" noProof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sub-atômicas</a:t>
            </a:r>
            <a:r>
              <a:rPr kumimoji="0" lang="pt-PT" sz="4000" b="1" i="0" u="none" strike="noStrike" kern="0" cap="none" spc="0" normalizeH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, o Universo pode ser definido como sendo uma </a:t>
            </a:r>
            <a:r>
              <a:rPr kumimoji="0" lang="pt-PT" sz="4000" b="1" i="0" u="none" strike="noStrike" kern="0" cap="none" spc="0" normalizeH="0" noProof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cadeia de vidas</a:t>
            </a:r>
            <a:r>
              <a:rPr kumimoji="0" lang="pt-PT" sz="4000" b="1" i="0" u="none" strike="noStrike" kern="0" cap="none" spc="0" normalizeH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que se entrosam na </a:t>
            </a:r>
            <a:r>
              <a:rPr kumimoji="0" lang="pt-PT" sz="4000" b="1" i="0" u="none" strike="noStrike" kern="0" cap="none" spc="0" normalizeH="0" noProof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Grande Vida</a:t>
            </a:r>
            <a:r>
              <a:rPr kumimoji="0" lang="pt-PT" sz="4000" b="1" i="0" u="none" strike="noStrike" kern="0" cap="none" spc="0" normalizeH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”</a:t>
            </a:r>
            <a:r>
              <a:rPr kumimoji="0" lang="pt-PT" sz="4000" b="1" i="0" u="none" strike="noStrike" kern="0" cap="none" spc="0" normalizeH="0" baseline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        </a:t>
            </a:r>
            <a:endParaRPr kumimoji="0" lang="pt-PT" sz="2800" b="1" i="0" u="none" strike="noStrike" kern="0" cap="none" spc="0" normalizeH="0" baseline="0" noProof="0" dirty="0" smtClean="0">
              <a:ln>
                <a:solidFill>
                  <a:srgbClr val="000000"/>
                </a:solidFill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3074" name="Picture 2" descr="http://www.mensagemespirita.com.br/uploads/autores_file_foto/emmanuel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8" y="4146376"/>
            <a:ext cx="2238375" cy="26670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3499834" y="5673442"/>
            <a:ext cx="43845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(Emmanuel - Pensamento e Vida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- cap. 3 - 1987)</a:t>
            </a:r>
            <a:endParaRPr kumimoji="0" lang="pt-BR" sz="2000" b="1" i="0" u="none" strike="noStrike" kern="0" cap="none" spc="0" normalizeH="0" baseline="0" noProof="0" dirty="0" smtClean="0">
              <a:ln>
                <a:solidFill>
                  <a:schemeClr val="tx1"/>
                </a:solidFill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8755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496" y="1196752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que é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simples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?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496" y="2161600"/>
            <a:ext cx="8784976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“Aquilo que é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destituído de partes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”, que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não pode ser dividido</a:t>
            </a:r>
            <a:endParaRPr lang="pt-BR" sz="3100" b="1" kern="0" dirty="0">
              <a:ln>
                <a:solidFill>
                  <a:srgbClr val="FFFF00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3646765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Espírito é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indivisível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(q. 92 - LE)</a:t>
            </a:r>
            <a:endParaRPr lang="pt-BR" sz="28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4519860"/>
            <a:ext cx="8784976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“Aquilo que existe de uma única maneira”, que não tem variedade ou diversidade, que não pode ser “ora de um modo ora de outro”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457508"/>
            <a:ext cx="9144000" cy="523220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Origem</a:t>
            </a:r>
            <a:r>
              <a:rPr lang="pt-BR" sz="24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 </a:t>
            </a:r>
            <a:r>
              <a:rPr lang="pt-BR" sz="28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Natureza</a:t>
            </a:r>
            <a:r>
              <a:rPr lang="pt-BR" sz="24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do </a:t>
            </a:r>
            <a:r>
              <a:rPr lang="pt-BR" sz="28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Espírito</a:t>
            </a:r>
            <a:r>
              <a:rPr lang="pt-BR" sz="20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 </a:t>
            </a:r>
            <a:r>
              <a:rPr lang="pt-BR" sz="26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Simples</a:t>
            </a:r>
            <a:r>
              <a:rPr lang="pt-BR" sz="24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</a:t>
            </a:r>
            <a:r>
              <a:rPr lang="pt-BR" sz="20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pt-BR" sz="26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Ignorante</a:t>
            </a:r>
          </a:p>
        </p:txBody>
      </p:sp>
    </p:spTree>
    <p:extLst>
      <p:ext uri="{BB962C8B-B14F-4D97-AF65-F5344CB8AC3E}">
        <p14:creationId xmlns:p14="http://schemas.microsoft.com/office/powerpoint/2010/main" val="197388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496" y="1196752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que é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simples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?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496" y="1806269"/>
            <a:ext cx="87849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“Aquilo que é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destituído de partes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”, que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não pode ser dividido</a:t>
            </a:r>
            <a:endParaRPr lang="pt-BR" sz="2400" b="1" kern="0" dirty="0">
              <a:ln>
                <a:solidFill>
                  <a:srgbClr val="FFFF00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2756662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Espírito é </a:t>
            </a:r>
            <a:r>
              <a:rPr lang="pt-BR" sz="24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indivisível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(q. 92 - LE)</a:t>
            </a:r>
            <a:endParaRPr lang="pt-BR" sz="24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3418796"/>
            <a:ext cx="878497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“Aquilo que existe de uma única maneira”, que não tem variedade ou diversidade, que não pode ser “ora de um modo ora de outro”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457508"/>
            <a:ext cx="9144000" cy="523220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Origem</a:t>
            </a:r>
            <a:r>
              <a:rPr lang="pt-BR" sz="24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 </a:t>
            </a:r>
            <a:r>
              <a:rPr lang="pt-BR" sz="28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Natureza</a:t>
            </a:r>
            <a:r>
              <a:rPr lang="pt-BR" sz="24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do </a:t>
            </a:r>
            <a:r>
              <a:rPr lang="pt-BR" sz="28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Espírito</a:t>
            </a:r>
            <a:r>
              <a:rPr lang="pt-BR" sz="20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 </a:t>
            </a:r>
            <a:r>
              <a:rPr lang="pt-BR" sz="26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Simples</a:t>
            </a:r>
            <a:r>
              <a:rPr lang="pt-BR" sz="24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</a:t>
            </a:r>
            <a:r>
              <a:rPr lang="pt-BR" sz="20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pt-BR" sz="26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Ignorante</a:t>
            </a:r>
          </a:p>
        </p:txBody>
      </p:sp>
      <p:sp>
        <p:nvSpPr>
          <p:cNvPr id="7" name="Retângulo 6"/>
          <p:cNvSpPr/>
          <p:nvPr/>
        </p:nvSpPr>
        <p:spPr>
          <a:xfrm>
            <a:off x="24345" y="4871848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“O contrário de complexo”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645960" y="5877272"/>
            <a:ext cx="7802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(Dicionário de Filosofia – </a:t>
            </a:r>
            <a:r>
              <a:rPr lang="pt-BR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Abbagnano</a:t>
            </a:r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Ed. Mestre </a:t>
            </a:r>
            <a:r>
              <a:rPr lang="pt-BR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</a:t>
            </a:r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SP – 1982)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63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496" y="1196752"/>
            <a:ext cx="87849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que é ignorante? “Deus criou todos os Espíritos simples e ignorantes, isto é,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sem saber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(q.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115 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- LE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endParaRPr lang="pt-BR" sz="28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3140968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“Ausência de conhecimentos”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(Aurélio)</a:t>
            </a:r>
            <a:endParaRPr lang="pt-BR" sz="28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4249832"/>
            <a:ext cx="8784976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Ausência de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qualquer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conhecimento ou experiência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457508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Simples  e  Ignorante</a:t>
            </a:r>
          </a:p>
        </p:txBody>
      </p:sp>
      <p:sp>
        <p:nvSpPr>
          <p:cNvPr id="7" name="Retângulo 6"/>
          <p:cNvSpPr/>
          <p:nvPr/>
        </p:nvSpPr>
        <p:spPr>
          <a:xfrm>
            <a:off x="35496" y="5662989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Falta da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vida de relação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com o meio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66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496" y="1052736"/>
            <a:ext cx="8784976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“É assim que tudo serve, que tudo se encadeia na Natureza, desde o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primitivo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até o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arcanjo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que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também começou por ser átomo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 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(primitivo)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3140968"/>
            <a:ext cx="8784976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síntese de toda a evolução espiritual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encontra-se nessa questão!</a:t>
            </a:r>
            <a:endParaRPr lang="pt-BR" sz="28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4221088"/>
            <a:ext cx="763284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 origem do Espírito é o “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primitivo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”, que vai progredir até chegar à condição de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Espírito Puro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32656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Origem  –  Átomo  primitivo</a:t>
            </a:r>
          </a:p>
        </p:txBody>
      </p:sp>
      <p:sp>
        <p:nvSpPr>
          <p:cNvPr id="7" name="Retângulo 6"/>
          <p:cNvSpPr/>
          <p:nvPr/>
        </p:nvSpPr>
        <p:spPr>
          <a:xfrm>
            <a:off x="35496" y="5733256"/>
            <a:ext cx="748883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primitivo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é, pois, “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simples  e  ignorante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</a:t>
            </a:r>
            <a:endParaRPr lang="pt-BR" sz="31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2" descr="http://1.bp.blogspot.com/-jp1NhzWz17c/Typ2-s4hz9I/AAAAAAAAArI/_-IWjabRKUk/s1600/255936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547675"/>
            <a:ext cx="1296144" cy="19470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7730781" y="6439972"/>
            <a:ext cx="1413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540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5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496" y="748451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1400" b="1" kern="0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“É assim que tudo serve, que tudo se encadeia na Natureza, desde 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primitivo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até 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arcanjo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que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também começou por ser átomo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 </a:t>
            </a:r>
            <a:r>
              <a:rPr lang="pt-BR" sz="16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(primitivo)</a:t>
            </a:r>
            <a:endParaRPr lang="pt-BR" sz="14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1828571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400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síntese de toda evolução espiritual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encontra-se nessa questão!</a:t>
            </a:r>
            <a:endParaRPr lang="pt-BR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2260619"/>
            <a:ext cx="86409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400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 origem do Espírito é o “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primitivo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”, que vai progredir até chegar à condição de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Espírito Puro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.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188640"/>
            <a:ext cx="8568952" cy="523220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Origem  –  Átomo  primitivo</a:t>
            </a:r>
          </a:p>
        </p:txBody>
      </p:sp>
      <p:sp>
        <p:nvSpPr>
          <p:cNvPr id="7" name="Retângulo 6"/>
          <p:cNvSpPr/>
          <p:nvPr/>
        </p:nvSpPr>
        <p:spPr>
          <a:xfrm>
            <a:off x="35496" y="302309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400" b="1" kern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4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 </a:t>
            </a:r>
            <a:r>
              <a:rPr lang="pt-BR" sz="2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primitivo 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é, pois, “simples  e  ignorante”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2" descr="http://1.bp.blogspot.com/-jp1NhzWz17c/Typ2-s4hz9I/AAAAAAAAArI/_-IWjabRKUk/s1600/255936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330" y="4872185"/>
            <a:ext cx="1080120" cy="1622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7730781" y="6439972"/>
            <a:ext cx="1413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</a:t>
            </a:r>
            <a:r>
              <a:rPr lang="pt-BR" sz="24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q. 540</a:t>
            </a:r>
            <a:r>
              <a:rPr lang="pt-BR" sz="2000" b="1" kern="0" dirty="0" smtClean="0">
                <a:ln>
                  <a:solidFill>
                    <a:srgbClr val="FFFFFF"/>
                  </a:solidFill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endParaRPr lang="pt-BR" sz="2400" b="1" kern="0" dirty="0">
              <a:ln>
                <a:solidFill>
                  <a:srgbClr val="FFFFFF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496" y="3547165"/>
            <a:ext cx="8784976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Este difere tanto do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grego 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(filosófico),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quanto do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científico 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(que não é </a:t>
            </a:r>
            <a:r>
              <a:rPr lang="pt-BR" sz="28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a-tomo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, por ser </a:t>
            </a:r>
            <a:r>
              <a:rPr lang="pt-BR" sz="28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divisível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)</a:t>
            </a:r>
            <a:endParaRPr lang="pt-BR" sz="2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5496" y="5140930"/>
            <a:ext cx="763284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36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Onde encontramos mais informações sobre o </a:t>
            </a:r>
            <a:r>
              <a:rPr lang="pt-BR" sz="31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primitivo</a:t>
            </a:r>
            <a:r>
              <a:rPr lang="pt-BR" sz="31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?</a:t>
            </a:r>
            <a:endParaRPr lang="pt-BR" sz="28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16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39552" y="334397"/>
            <a:ext cx="8136903" cy="646331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600" b="1" dirty="0" smtClean="0">
                <a:ln w="50800"/>
                <a:solidFill>
                  <a:srgbClr val="0066CC">
                    <a:shade val="50000"/>
                  </a:srgbClr>
                </a:solidFill>
              </a:rPr>
              <a:t>Leibniz  e  as  mônadas</a:t>
            </a:r>
            <a:endParaRPr lang="pt-BR" sz="3200" b="1" dirty="0">
              <a:ln w="50800"/>
              <a:solidFill>
                <a:srgbClr val="0066CC">
                  <a:shade val="50000"/>
                </a:srgbClr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072724" y="6233834"/>
            <a:ext cx="15456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pt.wikipedia.org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5496" y="1136938"/>
            <a:ext cx="350608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Gottfried Wilhelm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von LEIBNIZ </a:t>
            </a:r>
            <a:endParaRPr kumimoji="0" lang="pt-BR" sz="2800" b="1" i="0" u="none" strike="noStrike" kern="0" cap="none" spc="0" normalizeH="0" baseline="0" noProof="0" dirty="0" smtClean="0">
              <a:ln>
                <a:solidFill>
                  <a:srgbClr val="FFFF00"/>
                </a:solidFill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568668" y="5723964"/>
            <a:ext cx="2488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(1646 — 1716)</a:t>
            </a:r>
            <a:endParaRPr kumimoji="0" lang="pt-BR" sz="2400" b="1" i="0" u="none" strike="noStrike" kern="0" cap="none" spc="0" normalizeH="0" baseline="0" noProof="0" dirty="0" smtClean="0">
              <a:ln>
                <a:solidFill>
                  <a:schemeClr val="tx1"/>
                </a:solidFill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3456255" y="1478389"/>
            <a:ext cx="5472608" cy="5262979"/>
          </a:xfrm>
          <a:prstGeom prst="rect">
            <a:avLst/>
          </a:prstGeom>
          <a:ln w="190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É creditado a Leibniz e a Newton o desenvolvimento do cálculo moderno,                   em particular o desenvolvimento da Integral e da Regra do Produto.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b="1" i="0" u="none" strike="noStrike" kern="0" cap="none" spc="0" normalizeH="0" baseline="0" noProof="0" dirty="0" smtClean="0">
              <a:ln>
                <a:solidFill>
                  <a:srgbClr val="000000"/>
                </a:solidFill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Demonstrou genialidade também nos campos da lei, </a:t>
            </a: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uLnTx/>
                <a:uFillTx/>
              </a:rPr>
              <a:t>religião</a:t>
            </a: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, política, história, literatura, matemática, </a:t>
            </a: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uLnTx/>
                <a:uFillTx/>
              </a:rPr>
              <a:t>metafísica</a:t>
            </a: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e </a:t>
            </a: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filosofia</a:t>
            </a:r>
            <a:r>
              <a:rPr kumimoji="0" lang="pt-PT" sz="2800" b="1" i="0" u="none" strike="noStrike" kern="0" cap="none" spc="0" normalizeH="0" baseline="0" noProof="0" dirty="0" smtClean="0">
                <a:ln>
                  <a:solidFill>
                    <a:srgbClr val="000000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.</a:t>
            </a:r>
            <a:endParaRPr kumimoji="0" lang="pt-BR" sz="2800" b="1" i="0" u="none" strike="noStrike" kern="0" cap="none" spc="0" normalizeH="0" baseline="0" noProof="0" dirty="0" smtClean="0">
              <a:ln>
                <a:solidFill>
                  <a:srgbClr val="000000"/>
                </a:solidFill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1026" name="Picture 2" descr="http://upload.wikimedia.org/wikipedia/commons/6/6a/Gottfried_Wilhelm_von_Leibni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2145504"/>
            <a:ext cx="3038741" cy="3518929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3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496" y="1052736"/>
            <a:ext cx="878497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  <a:defRPr/>
            </a:pPr>
            <a:r>
              <a:rPr lang="pt-BR" sz="2400" b="1" kern="0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Giordano Bruno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– 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1591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– 1º a usar o termo: “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unidade indivisível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que constitui o elemento de todas as coisas”      “</a:t>
            </a:r>
            <a:r>
              <a:rPr lang="pt-BR" sz="30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minimun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496" y="2743760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Leibniz </a:t>
            </a:r>
            <a:r>
              <a:rPr lang="pt-BR" sz="3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– </a:t>
            </a:r>
            <a:r>
              <a:rPr lang="pt-BR" sz="2800" b="1" kern="0" dirty="0" smtClean="0">
                <a:ln>
                  <a:solidFill>
                    <a:srgbClr val="FFFFFF"/>
                  </a:solidFill>
                </a:ln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1696</a:t>
            </a:r>
            <a:r>
              <a:rPr lang="pt-BR" sz="30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– “</a:t>
            </a:r>
            <a:r>
              <a:rPr lang="pt-BR" sz="3000" b="1" kern="0" dirty="0" err="1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Mônada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é um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átomo espiritual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... desprovido de partes e de extensão, portanto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indivisível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</a:t>
            </a:r>
            <a:endParaRPr lang="pt-BR" sz="3000" b="1" kern="0" dirty="0">
              <a:ln>
                <a:solidFill>
                  <a:srgbClr val="FFFFFF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496" y="4429561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Substância espiritual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enquanto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componente   simples  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do  universo”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1520" y="346247"/>
            <a:ext cx="8568952" cy="584775"/>
          </a:xfrm>
          <a:prstGeom prst="rect">
            <a:avLst/>
          </a:prstGeom>
          <a:gradFill>
            <a:gsLst>
              <a:gs pos="0">
                <a:srgbClr val="E6DCAC"/>
              </a:gs>
              <a:gs pos="11000">
                <a:srgbClr val="E6D78A"/>
              </a:gs>
              <a:gs pos="20000">
                <a:srgbClr val="C7AC4C"/>
              </a:gs>
              <a:gs pos="45000">
                <a:srgbClr val="E6D78A"/>
              </a:gs>
              <a:gs pos="83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Mônadas  –  </a:t>
            </a:r>
            <a:r>
              <a:rPr lang="pt-BR" sz="3200" b="1" dirty="0" err="1" smtClean="0">
                <a:ln w="11430"/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Monadologia</a:t>
            </a:r>
            <a:endParaRPr lang="pt-BR" sz="3200" b="1" dirty="0" smtClean="0">
              <a:ln w="11430"/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5496" y="5603991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400" b="1" kern="0" dirty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</a:t>
            </a:r>
            <a:r>
              <a:rPr lang="pt-BR" sz="2800" b="1" kern="0" dirty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 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“Como tal, não se pode desagregar e é </a:t>
            </a:r>
            <a:r>
              <a:rPr lang="pt-BR" sz="3000" b="1" kern="0" dirty="0" smtClean="0">
                <a:ln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eterna</a:t>
            </a:r>
            <a:r>
              <a:rPr lang="pt-BR" sz="3000" b="1" kern="0" dirty="0" smtClean="0">
                <a:ln>
                  <a:solidFill>
                    <a:srgbClr val="FFFFFF"/>
                  </a:solidFill>
                </a:ln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2"/>
              </a:rPr>
              <a:t>”</a:t>
            </a:r>
            <a:endParaRPr lang="pt-BR" sz="3000" b="1" kern="0" dirty="0">
              <a:ln>
                <a:solidFill>
                  <a:srgbClr val="FFFFFF"/>
                </a:solidFill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5868144" y="2182562"/>
            <a:ext cx="288032" cy="216024"/>
          </a:xfrm>
          <a:prstGeom prst="rightArrow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FF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8676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7" grpId="0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Áp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ceano">
  <a:themeElements>
    <a:clrScheme name="Oceano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o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1938</Words>
  <Application>Microsoft Office PowerPoint</Application>
  <PresentationFormat>Apresentação na tela (4:3)</PresentationFormat>
  <Paragraphs>131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13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23</vt:i4>
      </vt:variant>
    </vt:vector>
  </HeadingPairs>
  <TitlesOfParts>
    <vt:vector size="39" baseType="lpstr">
      <vt:lpstr>맑은 고딕</vt:lpstr>
      <vt:lpstr>Arial</vt:lpstr>
      <vt:lpstr>Arial Black</vt:lpstr>
      <vt:lpstr>Book Antiqua</vt:lpstr>
      <vt:lpstr>Brush Script MT</vt:lpstr>
      <vt:lpstr>Georgia</vt:lpstr>
      <vt:lpstr>Gill Sans MT</vt:lpstr>
      <vt:lpstr>Lucida Sans</vt:lpstr>
      <vt:lpstr>Standout</vt:lpstr>
      <vt:lpstr>Tahoma</vt:lpstr>
      <vt:lpstr>Wingdings</vt:lpstr>
      <vt:lpstr>Wingdings 2</vt:lpstr>
      <vt:lpstr>Wingdings 3</vt:lpstr>
      <vt:lpstr>Ápice</vt:lpstr>
      <vt:lpstr>Mountain</vt:lpstr>
      <vt:lpstr>Oceano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CLEBERLE</dc:creator>
  <cp:lastModifiedBy>Usuário</cp:lastModifiedBy>
  <cp:revision>37</cp:revision>
  <dcterms:created xsi:type="dcterms:W3CDTF">2012-04-18T19:18:47Z</dcterms:created>
  <dcterms:modified xsi:type="dcterms:W3CDTF">2019-11-07T00:48:16Z</dcterms:modified>
</cp:coreProperties>
</file>