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7" r:id="rId2"/>
    <p:sldId id="258" r:id="rId3"/>
    <p:sldId id="260" r:id="rId4"/>
    <p:sldId id="293" r:id="rId5"/>
    <p:sldId id="294" r:id="rId6"/>
    <p:sldId id="295" r:id="rId7"/>
    <p:sldId id="296" r:id="rId8"/>
    <p:sldId id="297" r:id="rId9"/>
    <p:sldId id="299" r:id="rId10"/>
    <p:sldId id="300" r:id="rId11"/>
    <p:sldId id="301" r:id="rId12"/>
    <p:sldId id="303" r:id="rId13"/>
    <p:sldId id="304" r:id="rId14"/>
    <p:sldId id="305" r:id="rId15"/>
    <p:sldId id="306" r:id="rId16"/>
    <p:sldId id="307" r:id="rId17"/>
    <p:sldId id="309" r:id="rId18"/>
    <p:sldId id="310" r:id="rId19"/>
    <p:sldId id="311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99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36181" autoAdjust="0"/>
  </p:normalViewPr>
  <p:slideViewPr>
    <p:cSldViewPr>
      <p:cViewPr varScale="1">
        <p:scale>
          <a:sx n="68" d="100"/>
          <a:sy n="68" d="100"/>
        </p:scale>
        <p:origin x="-264" y="-90"/>
      </p:cViewPr>
      <p:guideLst>
        <p:guide orient="horz" pos="255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 sz="2400">
              <a:solidFill>
                <a:schemeClr val="tx1"/>
              </a:solidFill>
              <a:effectLst/>
            </a:endParaRP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687388" y="2205038"/>
            <a:ext cx="8456612" cy="2447925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15294"/>
                  <a:invGamma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 sz="24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 sz="2400">
              <a:solidFill>
                <a:schemeClr val="tx1"/>
              </a:solidFill>
              <a:effectLst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333375"/>
            <a:ext cx="8243888" cy="719138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15294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 sz="2400">
              <a:solidFill>
                <a:schemeClr val="tx1"/>
              </a:solidFill>
              <a:effectLst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>
    <p:zoom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ChangeArrowheads="1"/>
          </p:cNvSpPr>
          <p:nvPr>
            <p:ph type="ctrTitle"/>
          </p:nvPr>
        </p:nvSpPr>
        <p:spPr bwMode="auto">
          <a:xfrm>
            <a:off x="323850" y="2205038"/>
            <a:ext cx="8820150" cy="2447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600" b="1">
                <a:latin typeface="Comic Sans MS" pitchFamily="66" charset="0"/>
              </a:rPr>
              <a:t>O ÁTOMO </a:t>
            </a:r>
            <a:r>
              <a:rPr lang="en-US" sz="5400" b="1">
                <a:latin typeface="Comic Sans MS" pitchFamily="66" charset="0"/>
              </a:rPr>
              <a:t/>
            </a:r>
            <a:br>
              <a:rPr lang="en-US" sz="5400" b="1">
                <a:latin typeface="Comic Sans MS" pitchFamily="66" charset="0"/>
              </a:rPr>
            </a:br>
            <a:r>
              <a:rPr lang="en-US" sz="5400" b="1">
                <a:latin typeface="Comic Sans MS" pitchFamily="66" charset="0"/>
              </a:rPr>
              <a:t>ESPIRITUAL</a:t>
            </a:r>
            <a:endParaRPr lang="pt-BR" sz="1200" b="1">
              <a:latin typeface="Comic Sans MS" pitchFamily="66" charset="0"/>
            </a:endParaRPr>
          </a:p>
        </p:txBody>
      </p:sp>
      <p:sp>
        <p:nvSpPr>
          <p:cNvPr id="105477" name="Rectangle 5"/>
          <p:cNvSpPr>
            <a:spLocks noChangeArrowheads="1"/>
          </p:cNvSpPr>
          <p:nvPr>
            <p:ph type="subTitle" idx="1"/>
          </p:nvPr>
        </p:nvSpPr>
        <p:spPr bwMode="auto">
          <a:xfrm>
            <a:off x="0" y="5229225"/>
            <a:ext cx="9144000" cy="1008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n-US" b="0"/>
          </a:p>
          <a:p>
            <a:pPr marL="0" indent="0" algn="r">
              <a:buFont typeface="Wingdings" pitchFamily="2" charset="2"/>
              <a:buNone/>
            </a:pPr>
            <a:r>
              <a:rPr lang="en-US" sz="2000" b="0"/>
              <a:t>Cleber Maurício Gonçalves - 2009</a:t>
            </a:r>
            <a:endParaRPr lang="pt-BR" sz="2000" b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Grego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28775"/>
            <a:ext cx="9144000" cy="3600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As qualidades dos corpos dependem da </a:t>
            </a:r>
            <a:r>
              <a:rPr lang="pt-BR">
                <a:solidFill>
                  <a:srgbClr val="FFFF00"/>
                </a:solidFill>
              </a:rPr>
              <a:t>forma</a:t>
            </a:r>
            <a:r>
              <a:rPr lang="pt-BR"/>
              <a:t>, da </a:t>
            </a:r>
            <a:r>
              <a:rPr lang="pt-BR">
                <a:solidFill>
                  <a:srgbClr val="FFFF00"/>
                </a:solidFill>
              </a:rPr>
              <a:t>ordem </a:t>
            </a:r>
            <a:r>
              <a:rPr lang="pt-BR"/>
              <a:t>ou do </a:t>
            </a:r>
            <a:r>
              <a:rPr lang="pt-BR">
                <a:solidFill>
                  <a:srgbClr val="FFFF00"/>
                </a:solidFill>
              </a:rPr>
              <a:t>movimento</a:t>
            </a:r>
            <a:r>
              <a:rPr lang="pt-BR"/>
              <a:t> dos átomos</a:t>
            </a:r>
          </a:p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Char char="4"/>
            </a:pPr>
            <a:r>
              <a:rPr lang="pt-BR"/>
              <a:t> Leucipo: ” ... Tudo ocorre por uma razão e por necessidade.”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Grego - criação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28775"/>
            <a:ext cx="9144000" cy="42481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“ O movimento dos átomos é determinado por leis imutáveis.”</a:t>
            </a:r>
          </a:p>
          <a:p>
            <a:pPr>
              <a:buFont typeface="Webdings" pitchFamily="18" charset="2"/>
              <a:buChar char="4"/>
            </a:pPr>
            <a:r>
              <a:rPr lang="pt-BR"/>
              <a:t>Produz um vórtice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>
                <a:sym typeface="Symbol" pitchFamily="18" charset="2"/>
              </a:rPr>
              <a:t>mais pesados para o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centro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Desse modo formam-se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infinitos mundos</a:t>
            </a:r>
            <a:r>
              <a:rPr lang="pt-BR">
                <a:sym typeface="Symbol" pitchFamily="18" charset="2"/>
              </a:rPr>
              <a:t> que incessantemente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se geram</a:t>
            </a:r>
            <a:r>
              <a:rPr lang="pt-BR">
                <a:sym typeface="Symbol" pitchFamily="18" charset="2"/>
              </a:rPr>
              <a:t> e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se dissolvem</a:t>
            </a:r>
            <a:r>
              <a:rPr lang="pt-BR">
                <a:sym typeface="Symbol" pitchFamily="18" charset="2"/>
              </a:rPr>
              <a:t>” (!)</a:t>
            </a:r>
            <a:endParaRPr lang="pt-B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Científico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01788"/>
            <a:ext cx="9144000" cy="52562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Séc. XIX – Cientistas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>
                <a:sym typeface="Symbol" pitchFamily="18" charset="2"/>
              </a:rPr>
              <a:t>composição atômica da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matéria</a:t>
            </a:r>
            <a:endParaRPr lang="pt-BR"/>
          </a:p>
          <a:p>
            <a:pPr>
              <a:buFont typeface="Webdings" pitchFamily="18" charset="2"/>
              <a:buChar char="4"/>
            </a:pPr>
            <a:r>
              <a:rPr lang="pt-BR"/>
              <a:t>Substâncias compostas por átomos e moléculas</a:t>
            </a:r>
            <a:endParaRPr lang="pt-BR">
              <a:sym typeface="Symbol" pitchFamily="18" charset="2"/>
            </a:endParaRP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Química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</a:t>
            </a:r>
            <a:r>
              <a:rPr lang="pt-BR">
                <a:sym typeface="Symbol" pitchFamily="18" charset="2"/>
              </a:rPr>
              <a:t> os átomos eram indivisíveis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John Dalton – 1808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>
                <a:sym typeface="Symbol" pitchFamily="18" charset="2"/>
              </a:rPr>
              <a:t>primeiro a propor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“átomos”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Polêmica: retorno de velha doutrina metafísica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Científico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01788"/>
            <a:ext cx="9144000" cy="4851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 sz="2800"/>
              <a:t>Séc. XX – físicos: Thompson, Rutherford, Bohr e Chadwick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Modelo do átomo como um “sistema planetário”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Núcleo (prótons e nêutrons) e elétrons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“ Longe se ser os constituintes mais elementares da matéria ...” (!) </a:t>
            </a:r>
            <a:r>
              <a:rPr lang="pt-BR" sz="2000">
                <a:sym typeface="Symbol" pitchFamily="18" charset="2"/>
              </a:rPr>
              <a:t>(Brian Greene – O Universo</a:t>
            </a:r>
            <a:r>
              <a:rPr lang="pt-BR" sz="2800">
                <a:sym typeface="Symbol" pitchFamily="18" charset="2"/>
              </a:rPr>
              <a:t> </a:t>
            </a:r>
            <a:r>
              <a:rPr lang="pt-BR" sz="2000">
                <a:sym typeface="Symbol" pitchFamily="18" charset="2"/>
              </a:rPr>
              <a:t>Elegante – 1999)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Heisenberg – 1927 – Princípio da Incerteza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 sz="2800">
                <a:sym typeface="Symbol" pitchFamily="18" charset="2"/>
              </a:rPr>
              <a:t>impossível descrever o átomo tal como ele realmente seria.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04813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- Mônada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844675"/>
            <a:ext cx="9144000" cy="42751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1696 – LEIBNIZ (1646 – 1716) – usou o termo M para ...” designar a </a:t>
            </a:r>
            <a:r>
              <a:rPr lang="pt-BR">
                <a:solidFill>
                  <a:srgbClr val="FFFF00"/>
                </a:solidFill>
              </a:rPr>
              <a:t>substância espiritual</a:t>
            </a:r>
            <a:r>
              <a:rPr lang="pt-BR"/>
              <a:t> como componente simples do universo”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MÔNADA: - “ É um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átomo espiritual</a:t>
            </a:r>
            <a:r>
              <a:rPr lang="pt-BR">
                <a:sym typeface="Symbol" pitchFamily="18" charset="2"/>
              </a:rPr>
              <a:t>, uma substância desprovida de partes, portanto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indivisível</a:t>
            </a:r>
            <a:r>
              <a:rPr lang="pt-BR">
                <a:sym typeface="Symbol" pitchFamily="18" charset="2"/>
              </a:rPr>
              <a:t>” </a:t>
            </a:r>
            <a:r>
              <a:rPr lang="pt-BR" sz="2000">
                <a:sym typeface="Symbol" pitchFamily="18" charset="2"/>
              </a:rPr>
              <a:t>(gr. monás + ádos = único)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“ Como tal, não se pode desagregar e é eterna.”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04813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- Mônada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28775"/>
            <a:ext cx="9144000" cy="50133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“ Só Deus pode criá-la ou anulá-la.”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“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Toda M. é diferente da outra</a:t>
            </a:r>
            <a:r>
              <a:rPr lang="pt-BR">
                <a:sym typeface="Symbol" pitchFamily="18" charset="2"/>
              </a:rPr>
              <a:t> pois não existem na natureza dois seres perfeitamente iguais.”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“ Toda M. constitui um ponto de vista sobre o mundo e é, portanto, todo o mundo sob um determinado ponto de vista.”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 “ As atividades fundamentais da mônada são: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percepção</a:t>
            </a:r>
            <a:r>
              <a:rPr lang="pt-BR">
                <a:sym typeface="Symbol" pitchFamily="18" charset="2"/>
              </a:rPr>
              <a:t> e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apetição</a:t>
            </a:r>
            <a:r>
              <a:rPr lang="pt-BR">
                <a:sym typeface="Symbol" pitchFamily="18" charset="2"/>
              </a:rPr>
              <a:t>.”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04813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- Mônada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412875"/>
            <a:ext cx="9144000" cy="544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/>
              <a:t>“ As mônadas têm infinitos graus de clareza e distinção:”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pt-BR" sz="2800"/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pt-BR" sz="2800"/>
              <a:t>	    - “As providas de </a:t>
            </a:r>
            <a:r>
              <a:rPr lang="pt-BR" sz="2800">
                <a:solidFill>
                  <a:srgbClr val="FFFF00"/>
                </a:solidFill>
              </a:rPr>
              <a:t>memória</a:t>
            </a:r>
            <a:r>
              <a:rPr lang="pt-BR" sz="2800"/>
              <a:t> constituem as almas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pt-BR" sz="2800"/>
              <a:t>           dos animais ...”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pt-BR" sz="2800"/>
              <a:t>	    - “ ... E as providas </a:t>
            </a:r>
            <a:r>
              <a:rPr lang="pt-BR" sz="2800">
                <a:solidFill>
                  <a:srgbClr val="FFFF00"/>
                </a:solidFill>
              </a:rPr>
              <a:t>de razão</a:t>
            </a:r>
            <a:r>
              <a:rPr lang="pt-BR" sz="2800"/>
              <a:t> constituem os 		espíritos humanos.”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pt-BR" sz="2800"/>
              <a:t>	    - “Porém também a </a:t>
            </a:r>
            <a:r>
              <a:rPr lang="pt-BR" sz="2800">
                <a:solidFill>
                  <a:srgbClr val="FFFF00"/>
                </a:solidFill>
              </a:rPr>
              <a:t>matéria</a:t>
            </a:r>
            <a:r>
              <a:rPr lang="pt-BR" sz="2800"/>
              <a:t> é constituída da 	mônada ...”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pt-BR" sz="2800"/>
              <a:t>		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“ A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totalidade</a:t>
            </a:r>
            <a:r>
              <a:rPr lang="pt-BR" sz="2800">
                <a:sym typeface="Symbol" pitchFamily="18" charset="2"/>
              </a:rPr>
              <a:t> das mônadas é o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universo</a:t>
            </a:r>
            <a:r>
              <a:rPr lang="pt-BR" sz="2800">
                <a:sym typeface="Symbol" pitchFamily="18" charset="2"/>
              </a:rPr>
              <a:t>.”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04813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- Mônada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916113"/>
            <a:ext cx="9144000" cy="42481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/>
              <a:t> </a:t>
            </a:r>
            <a:r>
              <a:rPr lang="pt-BR"/>
              <a:t>Deus é “ a unidade primitiva ou a substância simples originária da qual todas as mônadas criadas ou derivadas são produções e </a:t>
            </a:r>
            <a:r>
              <a:rPr lang="pt-BR">
                <a:solidFill>
                  <a:srgbClr val="FFFF00"/>
                </a:solidFill>
              </a:rPr>
              <a:t>nascem</a:t>
            </a:r>
            <a:r>
              <a:rPr lang="pt-BR"/>
              <a:t>, por assim dizer, </a:t>
            </a:r>
            <a:r>
              <a:rPr lang="pt-BR">
                <a:solidFill>
                  <a:srgbClr val="FFFF00"/>
                </a:solidFill>
              </a:rPr>
              <a:t>por fulguração contínua</a:t>
            </a:r>
            <a:r>
              <a:rPr lang="pt-BR"/>
              <a:t> da Divindade de momento em momento.” (!)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pt-BR">
              <a:sym typeface="Symbol" pitchFamily="18" charset="2"/>
            </a:endParaRPr>
          </a:p>
          <a:p>
            <a:pPr algn="ctr">
              <a:lnSpc>
                <a:spcPct val="90000"/>
              </a:lnSpc>
              <a:buFont typeface="Webdings" pitchFamily="18" charset="2"/>
              <a:buNone/>
            </a:pPr>
            <a:r>
              <a:rPr lang="pt-BR" sz="2000">
                <a:sym typeface="Symbol" pitchFamily="18" charset="2"/>
              </a:rPr>
              <a:t>                                                       (Monadologie, 1714, parág. 47)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pt-BR" sz="2800">
              <a:sym typeface="Symbol" pitchFamily="18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863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– </a:t>
            </a:r>
            <a:r>
              <a:rPr lang="pt-BR" sz="2700">
                <a:latin typeface="Comic Sans MS" pitchFamily="66" charset="0"/>
              </a:rPr>
              <a:t>Considerações finais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57338"/>
            <a:ext cx="9144000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/>
              <a:t>Semelhanças com a questão 540 - LE		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“Átomo primitivo” – notável analogia com a Mônada.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 Todo átomo primitivo deve ser diferente do outro.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 O átomo primitivo vai progredir até a condição de </a:t>
            </a:r>
            <a:r>
              <a:rPr lang="pt-BR" sz="2800" u="sng">
                <a:solidFill>
                  <a:srgbClr val="FFFF00"/>
                </a:solidFill>
                <a:sym typeface="Symbol" pitchFamily="18" charset="2"/>
              </a:rPr>
              <a:t>E</a:t>
            </a:r>
            <a:r>
              <a:rPr lang="pt-BR" sz="2800">
                <a:sym typeface="Symbol" pitchFamily="18" charset="2"/>
              </a:rPr>
              <a:t> puro.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 O Espírito é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indivisível</a:t>
            </a:r>
            <a:r>
              <a:rPr lang="pt-BR" sz="2800">
                <a:sym typeface="Symbol" pitchFamily="18" charset="2"/>
              </a:rPr>
              <a:t> (LE – q.92,137,140)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 Essa indivisibilidade provém de sua própria origem.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 Portanto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ele é  e será sempre ele mesmo</a:t>
            </a:r>
            <a:r>
              <a:rPr lang="pt-BR" sz="2800">
                <a:sym typeface="Symbol" pitchFamily="18" charset="2"/>
              </a:rPr>
              <a:t>, desde a criação. (individualidade)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863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– </a:t>
            </a:r>
            <a:r>
              <a:rPr lang="pt-BR" sz="2700">
                <a:latin typeface="Comic Sans MS" pitchFamily="66" charset="0"/>
              </a:rPr>
              <a:t>Considerações finais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773238"/>
            <a:ext cx="9144000" cy="5084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 sz="2800"/>
              <a:t>ANDRÉ LUIZ – apóia a doutrina das mônadas que são citadas </a:t>
            </a:r>
            <a:r>
              <a:rPr lang="pt-BR" sz="2800">
                <a:solidFill>
                  <a:srgbClr val="FFFF00"/>
                </a:solidFill>
              </a:rPr>
              <a:t>oito vezes</a:t>
            </a:r>
            <a:r>
              <a:rPr lang="pt-BR" sz="2800"/>
              <a:t> no “Evolução em Dois Mundos” </a:t>
            </a:r>
            <a:r>
              <a:rPr lang="pt-BR" sz="2000"/>
              <a:t>(22,32,33,34,55 e 141)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LIBERTAÇÃO – Ministro Flácus: “ ... a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matéria mais</a:t>
            </a:r>
            <a:r>
              <a:rPr lang="pt-BR" sz="2800">
                <a:sym typeface="Symbol" pitchFamily="18" charset="2"/>
              </a:rPr>
              <a:t>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densa</a:t>
            </a:r>
            <a:r>
              <a:rPr lang="pt-BR" sz="2800">
                <a:sym typeface="Symbol" pitchFamily="18" charset="2"/>
              </a:rPr>
              <a:t> não é senão o conjunto das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vidas</a:t>
            </a:r>
            <a:r>
              <a:rPr lang="pt-BR" sz="2800">
                <a:sym typeface="Symbol" pitchFamily="18" charset="2"/>
              </a:rPr>
              <a:t>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inferiores</a:t>
            </a:r>
            <a:r>
              <a:rPr lang="pt-BR" sz="2800">
                <a:sym typeface="Symbol" pitchFamily="18" charset="2"/>
              </a:rPr>
              <a:t> incontáveis, em processo de aprimoramento, crescimento e libertação.”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...” também a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matéria</a:t>
            </a:r>
            <a:r>
              <a:rPr lang="pt-BR" sz="2800">
                <a:sym typeface="Symbol" pitchFamily="18" charset="2"/>
              </a:rPr>
              <a:t> é constituída da mônada ...”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“ A totalidade das mônadas é o universo” (!)</a:t>
            </a: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...“em tudo há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energias viventes</a:t>
            </a:r>
            <a:r>
              <a:rPr lang="pt-BR" sz="2800">
                <a:sym typeface="Symbol" pitchFamily="18" charset="2"/>
              </a:rPr>
              <a:t> ...” </a:t>
            </a:r>
            <a:r>
              <a:rPr lang="pt-BR" sz="2000">
                <a:sym typeface="Symbol" pitchFamily="18" charset="2"/>
              </a:rPr>
              <a:t>(Nosso lar-245)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797877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00200"/>
            <a:ext cx="8640762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Q. 115.LE – Dos Espíritos, uns terão sido criados bons e outros maus?</a:t>
            </a:r>
          </a:p>
          <a:p>
            <a:pPr lvl="1">
              <a:buFontTx/>
              <a:buNone/>
            </a:pPr>
            <a:endParaRPr lang="pt-BR"/>
          </a:p>
          <a:p>
            <a:pPr lvl="1">
              <a:buFontTx/>
              <a:buNone/>
            </a:pPr>
            <a:endParaRPr lang="pt-BR"/>
          </a:p>
          <a:p>
            <a:pPr algn="ctr">
              <a:buFont typeface="Webdings" pitchFamily="18" charset="2"/>
              <a:buNone/>
            </a:pPr>
            <a:r>
              <a:rPr lang="pt-BR"/>
              <a:t>	“ Deus criou </a:t>
            </a:r>
            <a:r>
              <a:rPr lang="pt-BR">
                <a:solidFill>
                  <a:srgbClr val="FFFF00"/>
                </a:solidFill>
              </a:rPr>
              <a:t>todos</a:t>
            </a:r>
            <a:r>
              <a:rPr lang="pt-BR"/>
              <a:t> os Espíritos </a:t>
            </a:r>
            <a:r>
              <a:rPr lang="pt-BR">
                <a:solidFill>
                  <a:srgbClr val="FFFF00"/>
                </a:solidFill>
              </a:rPr>
              <a:t>simples</a:t>
            </a:r>
            <a:r>
              <a:rPr lang="pt-BR"/>
              <a:t> e </a:t>
            </a:r>
            <a:r>
              <a:rPr lang="pt-BR">
                <a:solidFill>
                  <a:srgbClr val="FFFF00"/>
                </a:solidFill>
              </a:rPr>
              <a:t>ignorantes</a:t>
            </a:r>
            <a:r>
              <a:rPr lang="pt-BR"/>
              <a:t>, isto é, </a:t>
            </a:r>
            <a:r>
              <a:rPr lang="pt-BR">
                <a:solidFill>
                  <a:srgbClr val="FFFF00"/>
                </a:solidFill>
              </a:rPr>
              <a:t>sem saber</a:t>
            </a:r>
            <a:r>
              <a:rPr lang="pt-BR"/>
              <a:t>.”</a:t>
            </a:r>
          </a:p>
          <a:p>
            <a:endParaRPr lang="pt-B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28775"/>
            <a:ext cx="9144000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SIMPLES</a:t>
            </a:r>
          </a:p>
          <a:p>
            <a:pPr>
              <a:buFont typeface="Webdings" pitchFamily="18" charset="2"/>
              <a:buNone/>
            </a:pPr>
            <a:r>
              <a:rPr lang="pt-BR"/>
              <a:t>		 </a:t>
            </a:r>
          </a:p>
          <a:p>
            <a:pPr>
              <a:buFont typeface="Webdings" pitchFamily="18" charset="2"/>
              <a:buNone/>
            </a:pPr>
            <a:r>
              <a:rPr lang="pt-BR"/>
              <a:t>	- “Aquilo que existe de uma única maneira”</a:t>
            </a:r>
          </a:p>
          <a:p>
            <a:pPr>
              <a:buFont typeface="Webdings" pitchFamily="18" charset="2"/>
              <a:buNone/>
            </a:pPr>
            <a:r>
              <a:rPr lang="pt-BR"/>
              <a:t>							  (Aristóteles)</a:t>
            </a:r>
          </a:p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None/>
            </a:pPr>
            <a:r>
              <a:rPr lang="pt-BR"/>
              <a:t>	- “O que é destituído de partes”</a:t>
            </a:r>
          </a:p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None/>
            </a:pPr>
            <a:r>
              <a:rPr lang="pt-BR"/>
              <a:t>	- “Que não é complexo”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28775"/>
            <a:ext cx="9144000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Char char="4"/>
            </a:pPr>
            <a:r>
              <a:rPr lang="pt-BR"/>
              <a:t>IGNORANTE (Ignorância)</a:t>
            </a:r>
          </a:p>
          <a:p>
            <a:pPr>
              <a:buFont typeface="Webdings" pitchFamily="18" charset="2"/>
              <a:buNone/>
            </a:pPr>
            <a:r>
              <a:rPr lang="pt-BR"/>
              <a:t>		 </a:t>
            </a:r>
          </a:p>
          <a:p>
            <a:pPr>
              <a:buFont typeface="Webdings" pitchFamily="18" charset="2"/>
              <a:buNone/>
            </a:pPr>
            <a:r>
              <a:rPr lang="pt-BR"/>
              <a:t>	- “Imperfeição do saber”</a:t>
            </a:r>
          </a:p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None/>
            </a:pPr>
            <a:r>
              <a:rPr lang="pt-BR"/>
              <a:t>	- “Ausência de conhecimentos”</a:t>
            </a:r>
          </a:p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None/>
            </a:pPr>
            <a:r>
              <a:rPr lang="pt-BR"/>
              <a:t>	- “Ausência </a:t>
            </a:r>
            <a:r>
              <a:rPr lang="pt-BR">
                <a:solidFill>
                  <a:srgbClr val="FFFF00"/>
                </a:solidFill>
              </a:rPr>
              <a:t>de qualquer</a:t>
            </a:r>
            <a:r>
              <a:rPr lang="pt-BR"/>
              <a:t> conhecimento”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700213"/>
            <a:ext cx="9144000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Char char="4"/>
            </a:pPr>
            <a:r>
              <a:rPr lang="pt-BR"/>
              <a:t>Q-540 LE .... “ É assim que tudo serve, que tudo se encadeia na Natureza, deste o </a:t>
            </a:r>
            <a:r>
              <a:rPr lang="pt-BR">
                <a:solidFill>
                  <a:srgbClr val="FFFF00"/>
                </a:solidFill>
              </a:rPr>
              <a:t>átomo primitivo</a:t>
            </a:r>
            <a:r>
              <a:rPr lang="pt-BR"/>
              <a:t> </a:t>
            </a:r>
            <a:r>
              <a:rPr lang="pt-BR">
                <a:solidFill>
                  <a:srgbClr val="FFFF00"/>
                </a:solidFill>
              </a:rPr>
              <a:t>até o arcanjo</a:t>
            </a:r>
            <a:r>
              <a:rPr lang="pt-BR"/>
              <a:t> que também </a:t>
            </a:r>
            <a:r>
              <a:rPr lang="pt-BR">
                <a:solidFill>
                  <a:srgbClr val="FFFF00"/>
                </a:solidFill>
              </a:rPr>
              <a:t>começou por ser átomo</a:t>
            </a:r>
            <a:r>
              <a:rPr lang="pt-BR"/>
              <a:t>.</a:t>
            </a:r>
          </a:p>
          <a:p>
            <a:pPr>
              <a:buFont typeface="Webdings" pitchFamily="18" charset="2"/>
              <a:buNone/>
            </a:pPr>
            <a:r>
              <a:rPr lang="pt-BR"/>
              <a:t>	Admirável lei de harmonia que o vosso acanhado espírito ainda não pode aprender em seu conjunto! “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700213"/>
            <a:ext cx="9144000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Char char="4"/>
            </a:pPr>
            <a:r>
              <a:rPr lang="pt-BR"/>
              <a:t> Átomo primitivo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</a:t>
            </a:r>
            <a:r>
              <a:rPr lang="pt-BR"/>
              <a:t> espírito em sua origem </a:t>
            </a:r>
          </a:p>
          <a:p>
            <a:pPr>
              <a:buFont typeface="Webdings" pitchFamily="18" charset="2"/>
              <a:buChar char="4"/>
            </a:pPr>
            <a:r>
              <a:rPr lang="pt-BR"/>
              <a:t> Simples e ignorante em sua origem</a:t>
            </a:r>
          </a:p>
          <a:p>
            <a:pPr>
              <a:buFont typeface="Webdings" pitchFamily="18" charset="2"/>
              <a:buChar char="4"/>
            </a:pPr>
            <a:r>
              <a:rPr lang="pt-BR"/>
              <a:t> Todo átomo primitivo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</a:t>
            </a:r>
            <a:r>
              <a:rPr lang="pt-BR">
                <a:solidFill>
                  <a:srgbClr val="FFFF00"/>
                </a:solidFill>
              </a:rPr>
              <a:t> </a:t>
            </a:r>
            <a:r>
              <a:rPr lang="pt-BR"/>
              <a:t>arcanjo (espírito puro)</a:t>
            </a:r>
          </a:p>
          <a:p>
            <a:pPr>
              <a:buFont typeface="Webdings" pitchFamily="18" charset="2"/>
              <a:buChar char="4"/>
            </a:pPr>
            <a:r>
              <a:rPr lang="pt-BR"/>
              <a:t> Criação e Evolução em síntese!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– q.607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412875"/>
            <a:ext cx="9144000" cy="5040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Char char="4"/>
            </a:pPr>
            <a:r>
              <a:rPr lang="pt-BR"/>
              <a:t>Espírito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>
                <a:sym typeface="Symbol" pitchFamily="18" charset="2"/>
              </a:rPr>
              <a:t>existências q. precedem o período de humanidade.</a:t>
            </a:r>
          </a:p>
          <a:p>
            <a:pPr>
              <a:buFont typeface="Webdings" pitchFamily="18" charset="2"/>
              <a:buChar char="4"/>
            </a:pPr>
            <a:r>
              <a:rPr lang="pt-BR">
                <a:sym typeface="Symbol" pitchFamily="18" charset="2"/>
              </a:rPr>
              <a:t>Princípio inteligente dos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seres inferiores da</a:t>
            </a:r>
            <a:r>
              <a:rPr lang="pt-BR">
                <a:sym typeface="Symbol" pitchFamily="18" charset="2"/>
              </a:rPr>
              <a:t> </a:t>
            </a:r>
            <a:r>
              <a:rPr lang="pt-BR">
                <a:solidFill>
                  <a:srgbClr val="FFFF00"/>
                </a:solidFill>
                <a:sym typeface="Symbol" pitchFamily="18" charset="2"/>
              </a:rPr>
              <a:t>criação</a:t>
            </a:r>
            <a:endParaRPr lang="pt-BR">
              <a:solidFill>
                <a:srgbClr val="FFFF00"/>
              </a:solidFill>
            </a:endParaRPr>
          </a:p>
          <a:p>
            <a:pPr>
              <a:buFont typeface="Webdings" pitchFamily="18" charset="2"/>
              <a:buChar char="4"/>
            </a:pPr>
            <a:r>
              <a:rPr lang="pt-BR"/>
              <a:t>Tudo em a Natureza se encadeia e tende para a unidade.</a:t>
            </a:r>
          </a:p>
          <a:p>
            <a:pPr>
              <a:buFont typeface="Webdings" pitchFamily="18" charset="2"/>
              <a:buChar char="4"/>
            </a:pPr>
            <a:r>
              <a:rPr lang="pt-BR"/>
              <a:t>Princípio inteligente se elabora, se individualiza pouco a pouco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Espiritual – q.607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412875"/>
            <a:ext cx="9144000" cy="5040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ebdings" pitchFamily="18" charset="2"/>
              <a:buNone/>
            </a:pPr>
            <a:r>
              <a:rPr lang="pt-BR"/>
              <a:t>	Propriedades da Matéria (LE)</a:t>
            </a:r>
          </a:p>
          <a:p>
            <a:pPr>
              <a:buFont typeface="Webdings" pitchFamily="18" charset="2"/>
              <a:buNone/>
            </a:pPr>
            <a:endParaRPr lang="pt-BR"/>
          </a:p>
          <a:p>
            <a:pPr>
              <a:buFont typeface="Webdings" pitchFamily="18" charset="2"/>
              <a:buChar char="4"/>
            </a:pPr>
            <a:r>
              <a:rPr lang="pt-BR" sz="2800"/>
              <a:t>q. 31 - modificações das </a:t>
            </a:r>
            <a:r>
              <a:rPr lang="pt-BR" sz="2800">
                <a:solidFill>
                  <a:srgbClr val="FFFF00"/>
                </a:solidFill>
              </a:rPr>
              <a:t>moléculas elementares</a:t>
            </a:r>
            <a:r>
              <a:rPr lang="pt-BR" sz="2800"/>
              <a:t> (ME)</a:t>
            </a:r>
          </a:p>
          <a:p>
            <a:pPr>
              <a:buFont typeface="Webdings" pitchFamily="18" charset="2"/>
              <a:buNone/>
            </a:pPr>
            <a:endParaRPr lang="pt-BR" sz="2800">
              <a:sym typeface="Symbol" pitchFamily="18" charset="2"/>
            </a:endParaRPr>
          </a:p>
          <a:p>
            <a:pPr>
              <a:buFont typeface="Webdings" pitchFamily="18" charset="2"/>
              <a:buChar char="4"/>
            </a:pPr>
            <a:r>
              <a:rPr lang="pt-BR" sz="2800">
                <a:sym typeface="Symbol" pitchFamily="18" charset="2"/>
              </a:rPr>
              <a:t> q.34 - 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molécula elementar</a:t>
            </a:r>
            <a:r>
              <a:rPr lang="pt-BR" sz="2800">
                <a:sym typeface="Symbol" pitchFamily="18" charset="2"/>
              </a:rPr>
              <a:t>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 sz="2800">
                <a:sym typeface="Symbol" pitchFamily="18" charset="2"/>
              </a:rPr>
              <a:t>forma constante</a:t>
            </a:r>
          </a:p>
          <a:p>
            <a:pPr>
              <a:buFont typeface="Webdings" pitchFamily="18" charset="2"/>
              <a:buNone/>
            </a:pPr>
            <a:r>
              <a:rPr lang="pt-BR" sz="2800">
                <a:sym typeface="Symbol" pitchFamily="18" charset="2"/>
              </a:rPr>
              <a:t>		   -  molécula conhecida 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pt-BR" sz="2800">
                <a:sym typeface="Symbol" pitchFamily="18" charset="2"/>
              </a:rPr>
              <a:t>“longe ainda está da</a:t>
            </a:r>
            <a:r>
              <a:rPr lang="pt-BR" sz="2800">
                <a:solidFill>
                  <a:srgbClr val="FFFF00"/>
                </a:solidFill>
                <a:sym typeface="Symbol" pitchFamily="18" charset="2"/>
              </a:rPr>
              <a:t> 						  </a:t>
            </a:r>
            <a:r>
              <a:rPr lang="pt-BR" sz="2800">
                <a:sym typeface="Symbol" pitchFamily="18" charset="2"/>
              </a:rPr>
              <a:t>ME”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33375"/>
            <a:ext cx="84470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Comic Sans MS" pitchFamily="66" charset="0"/>
              </a:rPr>
              <a:t>O Átomo Grego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28775"/>
            <a:ext cx="9144000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/>
              <a:t>ATOMISMO – Doutrina filosófica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/>
              <a:t>LEUCIPO e DEMÓCRITO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pt-BR"/>
              <a:t>	 – séc. V AC – “ a-tomo”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/>
              <a:t>“ O átomo é um elemento corpóreo, invisível pela sua </a:t>
            </a:r>
            <a:r>
              <a:rPr lang="pt-BR">
                <a:solidFill>
                  <a:srgbClr val="FFFF00"/>
                </a:solidFill>
              </a:rPr>
              <a:t>pequenez</a:t>
            </a:r>
            <a:r>
              <a:rPr lang="pt-BR"/>
              <a:t> e </a:t>
            </a:r>
            <a:r>
              <a:rPr lang="pt-BR">
                <a:solidFill>
                  <a:srgbClr val="FFFF00"/>
                </a:solidFill>
              </a:rPr>
              <a:t>não divisível</a:t>
            </a:r>
            <a:r>
              <a:rPr lang="pt-BR"/>
              <a:t>.”</a:t>
            </a:r>
          </a:p>
          <a:p>
            <a:pPr>
              <a:lnSpc>
                <a:spcPct val="90000"/>
              </a:lnSpc>
              <a:buFont typeface="Webdings" pitchFamily="18" charset="2"/>
              <a:buChar char="4"/>
            </a:pPr>
            <a:r>
              <a:rPr lang="pt-BR"/>
              <a:t> “ Os átomos diferem só pela </a:t>
            </a:r>
            <a:r>
              <a:rPr lang="pt-BR">
                <a:solidFill>
                  <a:srgbClr val="FFFF00"/>
                </a:solidFill>
              </a:rPr>
              <a:t>forma</a:t>
            </a:r>
            <a:r>
              <a:rPr lang="pt-BR"/>
              <a:t> e </a:t>
            </a:r>
            <a:r>
              <a:rPr lang="pt-BR">
                <a:solidFill>
                  <a:srgbClr val="FFFF00"/>
                </a:solidFill>
              </a:rPr>
              <a:t>grandeza</a:t>
            </a:r>
            <a:r>
              <a:rPr lang="pt-BR"/>
              <a:t>; </a:t>
            </a:r>
            <a:r>
              <a:rPr lang="pt-BR">
                <a:solidFill>
                  <a:srgbClr val="FFFF00"/>
                </a:solidFill>
              </a:rPr>
              <a:t>unindo-se</a:t>
            </a:r>
            <a:r>
              <a:rPr lang="pt-BR"/>
              <a:t> e </a:t>
            </a:r>
            <a:r>
              <a:rPr lang="pt-BR">
                <a:solidFill>
                  <a:srgbClr val="FFFF00"/>
                </a:solidFill>
              </a:rPr>
              <a:t>desunindo-se</a:t>
            </a:r>
            <a:r>
              <a:rPr lang="pt-BR"/>
              <a:t> </a:t>
            </a:r>
            <a:r>
              <a:rPr lang="pt-BR">
                <a:solidFill>
                  <a:srgbClr val="FFFF00"/>
                </a:solidFill>
              </a:rPr>
              <a:t>no vácuo</a:t>
            </a:r>
            <a:r>
              <a:rPr lang="pt-BR"/>
              <a:t>, determinam o </a:t>
            </a:r>
            <a:r>
              <a:rPr lang="pt-BR">
                <a:solidFill>
                  <a:srgbClr val="FFFF00"/>
                </a:solidFill>
              </a:rPr>
              <a:t>nascimento</a:t>
            </a:r>
            <a:r>
              <a:rPr lang="pt-BR"/>
              <a:t> e a </a:t>
            </a:r>
            <a:r>
              <a:rPr lang="pt-BR">
                <a:solidFill>
                  <a:srgbClr val="FFFF00"/>
                </a:solidFill>
              </a:rPr>
              <a:t>morte</a:t>
            </a:r>
            <a:r>
              <a:rPr lang="pt-BR"/>
              <a:t> das </a:t>
            </a:r>
            <a:r>
              <a:rPr lang="pt-BR">
                <a:solidFill>
                  <a:srgbClr val="FFFF00"/>
                </a:solidFill>
              </a:rPr>
              <a:t>coisas</a:t>
            </a:r>
            <a:r>
              <a:rPr lang="pt-BR"/>
              <a:t> e dispondo-se diferentemente, determinam a sua </a:t>
            </a:r>
            <a:r>
              <a:rPr lang="pt-BR">
                <a:solidFill>
                  <a:srgbClr val="FFFF00"/>
                </a:solidFill>
              </a:rPr>
              <a:t>diversidade</a:t>
            </a:r>
            <a:r>
              <a:rPr lang="pt-BR"/>
              <a:t>.”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</Template>
  <TotalTime>997</TotalTime>
  <Words>668</Words>
  <Application>Microsoft Office PowerPoint</Application>
  <PresentationFormat>Apresentação na tela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Times New Roman</vt:lpstr>
      <vt:lpstr>Wingdings</vt:lpstr>
      <vt:lpstr>Comic Sans MS</vt:lpstr>
      <vt:lpstr>Webdings</vt:lpstr>
      <vt:lpstr>Symbol</vt:lpstr>
      <vt:lpstr>Project Overview</vt:lpstr>
      <vt:lpstr>O ÁTOMO  ESPIRITUAL</vt:lpstr>
      <vt:lpstr>O Átomo Espiritual</vt:lpstr>
      <vt:lpstr>O Átomo Espiritual</vt:lpstr>
      <vt:lpstr>O Átomo Espiritual</vt:lpstr>
      <vt:lpstr>O Átomo Espiritual</vt:lpstr>
      <vt:lpstr>O Átomo Espiritual</vt:lpstr>
      <vt:lpstr>O Átomo Espiritual – q.607</vt:lpstr>
      <vt:lpstr>O Átomo Espiritual – q.607</vt:lpstr>
      <vt:lpstr>O Átomo Grego</vt:lpstr>
      <vt:lpstr>O Átomo Grego</vt:lpstr>
      <vt:lpstr>O Átomo Grego - criação</vt:lpstr>
      <vt:lpstr>O Átomo Científico</vt:lpstr>
      <vt:lpstr>O Átomo Científico</vt:lpstr>
      <vt:lpstr>O Átomo Espiritual - Mônada</vt:lpstr>
      <vt:lpstr>O Átomo Espiritual - Mônada</vt:lpstr>
      <vt:lpstr>O Átomo Espiritual - Mônada</vt:lpstr>
      <vt:lpstr>O Átomo Espiritual - Mônada</vt:lpstr>
      <vt:lpstr>O Átomo Espiritual – Considerações finais</vt:lpstr>
      <vt:lpstr>O Átomo Espiritual – Considerações finais</vt:lpstr>
    </vt:vector>
  </TitlesOfParts>
  <Company>Plastic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ÚLCERAS NOS MEMBROS INFERIORES</dc:title>
  <dc:creator>Centro de Estudos</dc:creator>
  <cp:lastModifiedBy>AME</cp:lastModifiedBy>
  <cp:revision>133</cp:revision>
  <dcterms:created xsi:type="dcterms:W3CDTF">2003-06-27T17:20:17Z</dcterms:created>
  <dcterms:modified xsi:type="dcterms:W3CDTF">2011-03-03T15:31:29Z</dcterms:modified>
</cp:coreProperties>
</file>