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13" r:id="rId5"/>
    <p:sldId id="265" r:id="rId6"/>
    <p:sldId id="316" r:id="rId7"/>
    <p:sldId id="344" r:id="rId8"/>
    <p:sldId id="347" r:id="rId9"/>
    <p:sldId id="346" r:id="rId10"/>
    <p:sldId id="317" r:id="rId11"/>
    <p:sldId id="318" r:id="rId12"/>
    <p:sldId id="319" r:id="rId13"/>
    <p:sldId id="320" r:id="rId14"/>
    <p:sldId id="321" r:id="rId15"/>
    <p:sldId id="322" r:id="rId16"/>
    <p:sldId id="290" r:id="rId17"/>
    <p:sldId id="339" r:id="rId18"/>
    <p:sldId id="323" r:id="rId19"/>
    <p:sldId id="341" r:id="rId20"/>
    <p:sldId id="342" r:id="rId21"/>
    <p:sldId id="343" r:id="rId22"/>
    <p:sldId id="345" r:id="rId23"/>
    <p:sldId id="326" r:id="rId24"/>
    <p:sldId id="327" r:id="rId25"/>
    <p:sldId id="328" r:id="rId26"/>
    <p:sldId id="329" r:id="rId27"/>
    <p:sldId id="330" r:id="rId28"/>
    <p:sldId id="331" r:id="rId29"/>
    <p:sldId id="334" r:id="rId30"/>
    <p:sldId id="335" r:id="rId31"/>
    <p:sldId id="336" r:id="rId32"/>
    <p:sldId id="337" r:id="rId33"/>
    <p:sldId id="338" r:id="rId34"/>
    <p:sldId id="283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2" autoAdjust="0"/>
    <p:restoredTop sz="94660"/>
  </p:normalViewPr>
  <p:slideViewPr>
    <p:cSldViewPr>
      <p:cViewPr>
        <p:scale>
          <a:sx n="70" d="100"/>
          <a:sy n="70" d="100"/>
        </p:scale>
        <p:origin x="-182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64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56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12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9219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402000"/>
                </a:solidFill>
              </a:endParaRPr>
            </a:p>
          </p:txBody>
        </p:sp>
        <p:pic>
          <p:nvPicPr>
            <p:cNvPr id="392196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</p:grpSp>
      <p:sp>
        <p:nvSpPr>
          <p:cNvPr id="392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9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PT"/>
              <a:t>Faça clique para editar o estilo do título do diapositivo principal</a:t>
            </a:r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pt-PT"/>
              <a:t>Faça clique para editar o estilo do subtítulo do diapositivo principal</a:t>
            </a:r>
          </a:p>
        </p:txBody>
      </p:sp>
      <p:sp>
        <p:nvSpPr>
          <p:cNvPr id="39219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pt-PT"/>
          </a:p>
        </p:txBody>
      </p:sp>
      <p:sp>
        <p:nvSpPr>
          <p:cNvPr id="39220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pt-PT"/>
          </a:p>
        </p:txBody>
      </p:sp>
      <p:sp>
        <p:nvSpPr>
          <p:cNvPr id="39220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E6A4C061-0703-411A-B467-AABBE549DC0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121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C151A-023C-49D8-A09D-AFE495B7564A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C57-219F-41F7-8601-1D7AA9EA6E9B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0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980F-ADC8-433D-97AC-66A30B7D258B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9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4B357-264A-465E-9C24-AEC39EF3E6E2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8ADF8-8D0C-42D5-B35E-61BDA4630ED0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62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0974F-0E1C-4502-AABB-A76AB1D19C0B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4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761E5-D27E-4AFE-83F3-20831C9769CE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6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499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07871-11D3-48CA-A559-9AA919AD1A35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7DD3D-32E3-47B8-8365-558864D89D60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7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562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562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035BA-DFD0-449C-9DE4-3691A3E3F4C9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51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C3A8-A01D-4800-B8E8-5FC4BAB15957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04082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EADB-6AD2-4921-B2C2-91A5DE4ADAE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25310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9D42-416D-49D3-BA93-0600FDC7878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4237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153DD-66FE-4B6E-83BF-CFB73E0AD77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51301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7D70-4187-41A6-95F4-EEDFFEED7BB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98528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27A29-7465-4A73-B09E-B2F5CFBDD36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23426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C3E0-E937-4047-B236-DBFAFCA87B28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04728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459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EDE7-978A-49D1-8085-2149524E8DE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7745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6A421-8245-4C70-BB10-DDE1C7B774E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616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51EE-1227-4ED6-8D7B-6AA39527AA8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71826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3319-CD37-43D3-AD7E-3AE53E4BA8C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35737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452525A5-A1E5-43D6-B638-FBDC5648681C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B58B4DAA-F6D8-47AC-B72D-41547FDD055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76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55D91-D392-47C7-9259-1205D6C00387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B87F-2665-4148-80F3-BA4AB515527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38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95323-E451-46F0-B28C-BCEC5AF48B2D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5D49A-A1C6-4B8F-8EDD-917FFBB00F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39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7A661-8121-41ED-8C0B-F2ADBCD766B1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2EDA-2D56-4A7B-B41F-D90D1B872F8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3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8C363-938B-4AC3-9A52-ED19970ECD7F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79C3-CD23-41E7-A6DE-98D01D693C5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48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CB966-FA8D-4BB5-9156-FAD6B4D1B288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A4A70-91CA-4CBF-9263-B60336C5E2E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2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663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1F6A6-FA22-4207-93D4-59BF8E6844A2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EF4FF-008A-436C-9545-51B1488769D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31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55A7F-2FF9-4327-9E0E-0A1E8F6B33CE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58F74-47C7-466C-8F26-BA4BDB27E4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7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98F99-9223-4342-AD05-54C1CA15B9E7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CCC6-09D2-4FBD-BF34-A151B05C47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69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112DB-EE46-487B-8EBE-0EA265523338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6B9F-DE79-4A6E-9812-49695646F6D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36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3312E-7AC0-4C4B-B93F-76D8960FFE9B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60EE5-2EC9-462E-BC10-C9DC63E54ED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58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70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80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8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8BB0-0498-4629-A524-A31C71CDEF78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03B6-0528-4B1E-99BF-33C5F50F2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3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9117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402000"/>
                </a:solidFill>
              </a:endParaRPr>
            </a:p>
          </p:txBody>
        </p:sp>
        <p:pic>
          <p:nvPicPr>
            <p:cNvPr id="391172" name="Picture 4" descr="minispi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  <p:sp>
          <p:nvSpPr>
            <p:cNvPr id="39117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402000"/>
                </a:solidFill>
              </a:endParaRPr>
            </a:p>
          </p:txBody>
        </p:sp>
      </p:grpSp>
      <p:sp>
        <p:nvSpPr>
          <p:cNvPr id="391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do título do diapositivo principal</a:t>
            </a:r>
          </a:p>
        </p:txBody>
      </p:sp>
      <p:sp>
        <p:nvSpPr>
          <p:cNvPr id="391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os estilos de texto do diapositivo principal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391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172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391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72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391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6BF61B12-E620-437E-8E71-F453409703AE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B306367-D198-40E3-8C58-F66FCE3912E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F9C756D-1391-4039-BC00-EE8FC04A9489}" type="datetime1">
              <a:rPr lang="en-US">
                <a:solidFill>
                  <a:srgbClr val="000000"/>
                </a:solidFill>
              </a:rPr>
              <a:pPr/>
              <a:t>11/22/2018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0561096-3F78-46C7-B87D-4AB127BF5B5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8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microsoft.com/office/2007/relationships/hdphoto" Target="../media/hdphoto5.wdp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1" y="77258"/>
            <a:ext cx="8977375" cy="684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0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 rot="20774783">
            <a:off x="5468764" y="5543406"/>
            <a:ext cx="3319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3200" b="1" kern="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Cleber  M. Gonçalves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06112" y="494088"/>
            <a:ext cx="8504033" cy="83099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prst="cross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DOAÇÃO  </a:t>
            </a:r>
            <a:r>
              <a:rPr lang="pt-BR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DE   </a:t>
            </a:r>
            <a:r>
              <a:rPr lang="pt-BR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ÓRGÃOS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6620" y="1724336"/>
            <a:ext cx="89582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À LUZ DA CIÊNCIA  E DO ESPIRITISMO</a:t>
            </a:r>
            <a:endParaRPr lang="pt-BR" sz="3600" b="1" cap="none" spc="0" dirty="0">
              <a:ln w="11430">
                <a:solidFill>
                  <a:srgbClr val="000099"/>
                </a:solidFill>
              </a:ln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Resultado de imagem para conselho federal de medicina sobre morte encefa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672">
            <a:off x="909767" y="2984362"/>
            <a:ext cx="4436960" cy="2922063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838453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DOAÇÃO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2215" y="2219380"/>
            <a:ext cx="8824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Permissão explícita do doador e da família dele, no momento de sua morte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5864" y="4284385"/>
            <a:ext cx="88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Doador vivo  -  Rim 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92080" y="4038163"/>
            <a:ext cx="3384376" cy="1077218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autorização 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 próprio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4788064" y="4437112"/>
            <a:ext cx="360000" cy="324000"/>
          </a:xfrm>
          <a:prstGeom prst="righ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9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838453"/>
            <a:ext cx="8640959" cy="61555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COMO AVALIAR AS CONDIÇÕES DO DOADOR</a:t>
            </a:r>
            <a:endParaRPr lang="pt-BR" sz="3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4155" y="2628201"/>
            <a:ext cx="88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Estado de coma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4155" y="3933056"/>
            <a:ext cx="88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Morte encefálica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5564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838453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ESTADO  DE  COMA  </a:t>
            </a:r>
            <a:r>
              <a:rPr lang="pt-BR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nível da consciência</a:t>
            </a:r>
            <a:endParaRPr lang="pt-BR" sz="3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4155" y="1988840"/>
            <a:ext cx="3783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Após trauma crânio-encefálico 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96329" y="2066599"/>
            <a:ext cx="3096345" cy="1077218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perda da consciência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4212279" y="2443208"/>
            <a:ext cx="360000" cy="324000"/>
          </a:xfrm>
          <a:prstGeom prst="righ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09880" y="3570167"/>
            <a:ext cx="4386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Avaliação do nível da consciência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364088" y="3570167"/>
            <a:ext cx="3096345" cy="1077218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inicial  e contínua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4875605" y="3966616"/>
            <a:ext cx="360000" cy="324000"/>
          </a:xfrm>
          <a:prstGeom prst="righ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09880" y="5016078"/>
            <a:ext cx="8438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Escala de Coma de Glasgow -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Graham </a:t>
            </a:r>
            <a:r>
              <a:rPr lang="pt-BR" sz="28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Teasdale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Bryan </a:t>
            </a:r>
            <a:r>
              <a:rPr lang="pt-BR" sz="28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Jennett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- 1974 - Departamento de Neurologia</a:t>
            </a:r>
            <a:endParaRPr lang="pt-BR" sz="28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752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9" grpId="0" animBg="1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0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43310" y="376911"/>
            <a:ext cx="7920880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Escala  de  Glasgow</a:t>
            </a:r>
            <a:endParaRPr lang="pt-BR" sz="4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98064" y="6309320"/>
            <a:ext cx="5173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https://pt.wikipedia.org/wiki/Escala_de_coma_de_Glasgow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15382"/>
              </p:ext>
            </p:extLst>
          </p:nvPr>
        </p:nvGraphicFramePr>
        <p:xfrm>
          <a:off x="179512" y="1492942"/>
          <a:ext cx="8784976" cy="4528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9"/>
                <a:gridCol w="1188125"/>
                <a:gridCol w="1728192"/>
                <a:gridCol w="1440160"/>
                <a:gridCol w="1296144"/>
                <a:gridCol w="1152128"/>
                <a:gridCol w="1152128"/>
              </a:tblGrid>
              <a:tr h="35386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rgbClr val="000099"/>
                    </a:solidFill>
                  </a:tcPr>
                </a:tc>
              </a:tr>
              <a:tr h="107640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Ocular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Não abre os olhos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Abre os olhos em resposta a estímulo de dor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Abre os olhos em resposta a um chamado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Abre os olhos espontanea-mente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N/A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N/A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</a:tr>
              <a:tr h="95145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Verbal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Emudecido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Emite sons incompreensíveis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Pronuncia palavras desconexas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Confuso, desorientado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Orientado, conversa normalmente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N/A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</a:tr>
              <a:tr h="214663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Motor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Não se movimenta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>
                          <a:effectLst/>
                        </a:rPr>
                        <a:t>Extensão a estímulos dolorosos (descerebração)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Flexão anormal a estímulos dolorosos (</a:t>
                      </a:r>
                      <a:r>
                        <a:rPr lang="pt-BR" sz="1800" dirty="0" err="1">
                          <a:effectLst/>
                        </a:rPr>
                        <a:t>decorticação</a:t>
                      </a:r>
                      <a:r>
                        <a:rPr lang="pt-BR" sz="1800" dirty="0">
                          <a:effectLst/>
                        </a:rPr>
                        <a:t>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Flexão inespecífica (normal) / Reflexo de retirada a estímulos dolorosos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Localiza estímulos dolorosos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Obedece a comandos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2" marR="51282" marT="25641" marB="256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3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838453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ESCALA  DE  GLASGOW </a:t>
            </a:r>
            <a:r>
              <a:rPr lang="pt-BR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interpretação</a:t>
            </a:r>
            <a:endParaRPr lang="pt-BR" sz="3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4155" y="1988840"/>
            <a:ext cx="8608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Pontuação total de 3 a 15 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3568" y="2708920"/>
            <a:ext cx="8136904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3 - Coma profundo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83568" y="3804994"/>
            <a:ext cx="8136904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4 - Coma profundo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83568" y="4459178"/>
            <a:ext cx="8136904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7 - Coma intermediário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3568" y="5165576"/>
            <a:ext cx="8136904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11 - Coma superficial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11650" y="5949280"/>
            <a:ext cx="8136904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15 - Normalidade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592376" y="3159193"/>
            <a:ext cx="6868056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(85% morte/ estado vegetativo)</a:t>
            </a:r>
            <a:endParaRPr lang="pt-BR" sz="28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40534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332656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MORTE   ENCEFÁLICA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79513" y="1052736"/>
            <a:ext cx="8824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Fundamental para o diagnóstico de morte neurológica irreversível - permite a autorização para a doação de órgãos pela família do paciente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4" y="3356992"/>
            <a:ext cx="8824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Normas definidas pelo Conselho Federal de Medicina 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4653136"/>
            <a:ext cx="8824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Evolução do conceito de morte - sinais vitais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5940569"/>
            <a:ext cx="88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Morte cerebral X morte encefálica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5189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332656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MORTE  ENCEFÁLICA 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55575" y="4360771"/>
            <a:ext cx="8136904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coma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aperceptivo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55576" y="5090731"/>
            <a:ext cx="8280920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ausência de atividade motora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55576" y="5827330"/>
            <a:ext cx="8136903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apnéia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(parada respiratória)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984496"/>
            <a:ext cx="9135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(CFM - Resolução 1480 - 04/02/1997)</a:t>
            </a:r>
            <a:endParaRPr lang="pt-BR" sz="28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2216" y="1843967"/>
            <a:ext cx="8824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MORTE - parada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total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irreversível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das funções encefálicas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79514" y="3258585"/>
            <a:ext cx="8824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Exame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clínico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neurológico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(repetido em intervalos definidos)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2737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332656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MORTE  ENCEFÁLICA 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8439" y="2314048"/>
            <a:ext cx="8280919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ausência de atividade elétrica cerebral </a:t>
            </a:r>
            <a:endParaRPr lang="pt-BR" sz="28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33030" y="3212976"/>
            <a:ext cx="8407522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ausência de atividade metabólica cerebral</a:t>
            </a:r>
            <a:endParaRPr lang="pt-BR" sz="28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984496"/>
            <a:ext cx="9135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(CFM - Resolução 1480 - 04/02/1997)</a:t>
            </a:r>
            <a:endParaRPr lang="pt-BR" sz="28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2216" y="1628800"/>
            <a:ext cx="88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Exames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complementares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133031" y="4300632"/>
            <a:ext cx="8280920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ausência de perfusão sanguínea  cerebral</a:t>
            </a:r>
            <a:endParaRPr lang="pt-BR" sz="28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496" y="5508521"/>
            <a:ext cx="8983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Termo de declaração de morte encefálica</a:t>
            </a:r>
            <a:endParaRPr lang="pt-BR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68935" y="3284984"/>
            <a:ext cx="864096" cy="461665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</a:t>
            </a:r>
            <a:endParaRPr lang="pt-BR" sz="24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68935" y="4341289"/>
            <a:ext cx="864096" cy="461665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</a:t>
            </a:r>
            <a:endParaRPr lang="pt-BR" sz="24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661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  <p:bldP spid="10" grpId="0"/>
      <p:bldP spid="16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749910" y="6237312"/>
            <a:ext cx="2394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99"/>
                </a:solidFill>
              </a:rPr>
              <a:t>www.ra-bugio.org.br</a:t>
            </a:r>
          </a:p>
        </p:txBody>
      </p:sp>
      <p:sp>
        <p:nvSpPr>
          <p:cNvPr id="8" name="Retângulo 7"/>
          <p:cNvSpPr/>
          <p:nvPr/>
        </p:nvSpPr>
        <p:spPr>
          <a:xfrm rot="5400000">
            <a:off x="8072891" y="2652185"/>
            <a:ext cx="1245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bo-tau.co.uk</a:t>
            </a:r>
          </a:p>
        </p:txBody>
      </p:sp>
      <p:pic>
        <p:nvPicPr>
          <p:cNvPr id="10" name="Picture 4" descr="http://www.bo-tau.co.uk/content/files/images/EEGNorm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01" r="2866" b="12506"/>
          <a:stretch/>
        </p:blipFill>
        <p:spPr bwMode="auto">
          <a:xfrm>
            <a:off x="3995935" y="548680"/>
            <a:ext cx="4515217" cy="288032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ed.ufsc.br/men5185/trabalhos/05_eletrofisiologia/imagem/paciente_e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418"/>
            <a:ext cx="3314627" cy="31795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3887" y="3740782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ced.ufsc.br</a:t>
            </a:r>
          </a:p>
        </p:txBody>
      </p:sp>
      <p:pic>
        <p:nvPicPr>
          <p:cNvPr id="13" name="Picture 8" descr="http://static.hsw.com.br/gif/brain-death-silenc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734067"/>
            <a:ext cx="3579112" cy="291586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5400000">
            <a:off x="7675822" y="5532669"/>
            <a:ext cx="2056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saude.hsw.uol.com.br</a:t>
            </a:r>
          </a:p>
        </p:txBody>
      </p:sp>
      <p:pic>
        <p:nvPicPr>
          <p:cNvPr id="15" name="Picture 10" descr="http://www.dicasdiarias.com/wp-content/uploads/2012/09/mortecerebr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10059"/>
            <a:ext cx="2952328" cy="273987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 rot="16200000">
            <a:off x="451011" y="5650794"/>
            <a:ext cx="1636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dicasdiarias.com</a:t>
            </a:r>
          </a:p>
        </p:txBody>
      </p:sp>
    </p:spTree>
    <p:extLst>
      <p:ext uri="{BB962C8B-B14F-4D97-AF65-F5344CB8AC3E}">
        <p14:creationId xmlns:p14="http://schemas.microsoft.com/office/powerpoint/2010/main" val="33684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329427"/>
            <a:ext cx="8856984" cy="49244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MORTE ENCEFÁLICA - TRANSPLANTES DE ÓRGÃOS</a:t>
            </a:r>
          </a:p>
        </p:txBody>
      </p:sp>
      <p:pic>
        <p:nvPicPr>
          <p:cNvPr id="4" name="Picture 2" descr="http://www.diarioonline.com.br/app/painel/modulo-noticia/img/imagensdb/destaque-108729-f43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66" y="1616925"/>
            <a:ext cx="4313272" cy="2898669"/>
          </a:xfrm>
          <a:prstGeom prst="rect">
            <a:avLst/>
          </a:prstGeom>
          <a:ln w="28575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981110" y="4505838"/>
            <a:ext cx="319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paulovasconcellospv.blogspot.com</a:t>
            </a:r>
          </a:p>
        </p:txBody>
      </p:sp>
      <p:pic>
        <p:nvPicPr>
          <p:cNvPr id="6" name="Picture 4" descr="http://1.bp.blogspot.com/-tkytqGnwqKY/T0PHBQV2gxI/AAAAAAAAFK8/qaeiT9J3-HM/s1600/destaque-188755-transplant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6" y="1124744"/>
            <a:ext cx="4276138" cy="2952328"/>
          </a:xfrm>
          <a:prstGeom prst="rect">
            <a:avLst/>
          </a:prstGeom>
          <a:ln w="28575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5228" y="4077072"/>
            <a:ext cx="2696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noticiascabana.blogspot.com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27583" y="5013176"/>
            <a:ext cx="7560841" cy="144655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4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 doação  de  órgãos                         é  um  ato  de  amor!</a:t>
            </a:r>
            <a:endParaRPr lang="pt-BR" sz="44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7" y="476672"/>
            <a:ext cx="8191496" cy="76944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CONSIDERAÇÕES   HISTÓRICAS</a:t>
            </a:r>
            <a:endParaRPr lang="pt-BR" sz="4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2216" y="1620089"/>
            <a:ext cx="882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Transplantes de tecidos</a:t>
            </a:r>
            <a:endParaRPr lang="pt-BR" sz="36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1557" y="2628201"/>
            <a:ext cx="5976665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 mesma pessoa </a:t>
            </a:r>
            <a:endParaRPr lang="pt-BR" sz="32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1559" y="3749265"/>
            <a:ext cx="5976665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uma pessoa para outra</a:t>
            </a:r>
            <a:endParaRPr lang="pt-BR" sz="32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11559" y="4860449"/>
            <a:ext cx="5976665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uma espécie diferente</a:t>
            </a:r>
            <a:endParaRPr lang="pt-BR" sz="32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46672" y="2691018"/>
            <a:ext cx="1404156" cy="584775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auto</a:t>
            </a:r>
            <a:endParaRPr lang="pt-BR" sz="3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002856" y="3803857"/>
            <a:ext cx="1656184" cy="584775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homo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930848" y="4918011"/>
            <a:ext cx="16561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err="1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hétero</a:t>
            </a:r>
            <a:endParaRPr lang="pt-BR" sz="3200" b="1" kern="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4815320" y="2822940"/>
            <a:ext cx="360000" cy="324000"/>
          </a:xfrm>
          <a:prstGeom prst="righ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6480244" y="3938596"/>
            <a:ext cx="360000" cy="324000"/>
          </a:xfrm>
          <a:prstGeom prst="righ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6364829" y="5062782"/>
            <a:ext cx="360000" cy="324000"/>
          </a:xfrm>
          <a:prstGeom prst="righ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33448" y="836712"/>
            <a:ext cx="5688632" cy="3970318"/>
          </a:xfrm>
          <a:prstGeom prst="rect">
            <a:avLst/>
          </a:prstGeom>
          <a:ln w="38100">
            <a:solidFill>
              <a:srgbClr val="0000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pt-BR" sz="36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“Felizmente, a medicina concluiu que a morte real é a que decorre da inutilização do tronco encefálico e não apenas a aparente dos neurônios cerebrais”</a:t>
            </a:r>
            <a:endParaRPr lang="pt-BR" sz="36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" name="AutoShape 2" descr="data:image/jpeg;base64,/9j/4AAQSkZJRgABAQAAAQABAAD/2wCEAAkGBxQTEhUUExQWFhUXGRgYGBcXGBgcHBgUHRocGBgYFRccHCggHB0lHBoYIjEhJSkrLi4uFx8zODMsNygtLiwBCgoKDg0OGxAQGywkHyQsLCwsLCwsLCwsLCwsNCwsLCwsLCwsLCwsLCwsLCwsLCwsLCwsLCwsLCwsLCwsLCwsLP/AABEIARYAtQMBIgACEQEDEQH/xAAbAAACAgMBAAAAAAAAAAAAAAAEBQMGAAECB//EAEAQAAEDAgQDBQYDBgYBBQAAAAEAAhEDIQQFEjFBUWEGEyJxgSMykbHB8HKh0RRCUmLC4RUzc4KS8bIHQ1Nj0v/EABkBAAMBAQEAAAAAAAAAAAAAAAECAwQABf/EACsRAAICAgIBBAEEAQUAAAAAAAABAhEDIRIxQQQiMlGBBUJh8BMjkcHR4f/aAAwDAQACEQMRAD8A8gm601aBWAoliWkLhbxA8U/fquW3gfccUxp5JVqsY5ujTUqGk2XtBdVAB0+IgTBbE7ylfZT9otV3yUeFvkFXsF2bxFQNDWAOdUfRDXOa13fMGp7CCbEC/qrfkOXvc1mkA6gYgi4buYnp68EmXobGxlQbcI5gUVHDnSHx4Z0zI94XiN9imH7G8DbgHWIPhOxgHZYpLRe9gjgonBHPwjomOGrhOnnG8dVE3CPcNQEi/LgJNt7C6SmG0L3hSURZT1cC/luGkXbs6zTvsVJRwLxDdJk6gNtx7w8xxCeCdiTaoTZq2w9UuKeZpgn6dQFmjUTIgNJgHfnZLq+AqMEvaQJiTtJEgGNjF0ZI6LAYXbAp6uFc0gOBBIBAPEHY+qIbldW47t0iZHIgSZ5QLqbTKJoBclmPcZCeuwb9WjQ7VvpgzETMcov5Kv57h3wx7Q/QTpLo8OuZDdW0xeEYJs7kiv5vV8Ql0IaliQNmlx6qbG5XWL9IpVC4HSQGmde+mOLo4bqChgqpYXik8sAJLg10Q33jPIcTwXoQ0jDKXuYwwNcumbeSzGNkHmEPlLpn75I8hON2hSJWI2phAdjH3wWLqFoXNWwVgCxFHElDf74Jtg84pChSpVGPPd4l1fwloDpaxmiTdvuC8Hc24pTQ39D8lwxssB6/O6V9jeCz43tU6o1rwC2u3FvxUiNMuDQGi820Dzkq45bmze871jdHjaWtgENpyXaQZ3JMryjgvVshyxhwzK3i917nAEXIe1jQLWu6TvskydDwocftNMt0APDe8c8WHukABu/CN0b+3NnUA6e7FMAwB7ukk3/JB4TL2udSMkMe0udxLYcWnheTEefRFUcBIe02qNdpA4ON7Dra3NZXyKe03UxzdZqAHUW6dNonTomZ2i8QhmY3TSDWyHBzjMDZzQ2x52PxRVTL2kHTOoE+ExJaA0uLbbjVsh/8OkVXCfATpHMNPikxwBB+KSpB9pzXxjC6mZMMFP8AdEktgG87RP8AZFUsyYXtf4gGuqGIsdUw7f3rgHyS1lBnd63F3v6LRtEzBF/KUdUysU23JJBeCQQB4YIIBuZnbgmjfYk6F2OxTBTqNJOqoxrRDYALXtdz5D4lcZhmVGrIlzRrY4+H32hgbDr2IgxFodzU2HwZqa4DT4HBocJl8ag1vIw11+g5oPC5QKjKT2uJ1ECo20taXaA8c2zvytzRdnKgfMMa2qykTao3U10Axp1FzSCSdpNvJHVM1pnE1aggNc2qBZ0uL2lrdYnhPDgg3ZY0EMOsvNPvIaAQ0FutoPE2iTwnoiRkrddNmp4DzSAdDYmo0O2mbT+XBJ7h/adVMzYKrazDJHdAMcD4GNjU0EbgQAOYJlIMyzGlQeWD2mGrOqd5SggmidOhzSbCowtJB6dUww2Ea8VfEQKbC4WF/EG35e9Poq922wIpPYJJs6DA0uaHWcxwJBBn0TQb7BSuhf2kzKhWZTa2qab6NbEPBLHe0ZUfra9pb7tQaQIMcLiFvDdoaIxGCxWpw/Z6Lab6RadT3Ma4HSbt01NUmSI1O341fMB4kKtsejHP5Ma5MZLrc9vomUpbkg9775JkmRSPxNT9ysXCxHYRU3gthcgLcrhSWgL+h+S2Gwz4LMNv8fktVHGXDhCV9lI9WRlej5XmtUhsu2bojS0DSYkFoEGYG/ILzYlXzKW2Holy9BxoszMY9wgkRAEQLATAECwklHPxjnbkTIMgAGQIBkdEFljw3VLQbCCRsiSyNx8Fil0W1ZLUxzydU+IO1AjfUYk/kFGMc8ODrSJ4W8UzI47lcPp2nh9eqgcElsNIPbSeGsDdLtUVGgt4weZiwGxRFJlYgaw0xqdqlrjqcC6T4ovHHklRxjxFx4RA8LbDheOqK/xN5g7WANgZMEEm3U+UqkGic0zVfD1maCyNVNxdAcLu1MbFnXvEgxEJTUx9WlUY4BrHNBLdOxY+XcyC0yfsKfHZrVaQWuiST7rdy4OJ25gJNXrOeQXcAANgA0WAAXSf0GK+wtuavAFmlzWGmHEHUGEFsWMGASASFM3OXB7aminqGiDDv3AA397oPh5pTKwFScmVUUMWZoWhwbTpjUCDZ2xLXbl3No/PmVXe0Vd1YtaA1rQXOgTGpxvEkwI4Ji7ZK8WDNvmjGTO4qyq5jhSHbhCmh1TTNWHUPLohBQPMfNehDoxTiuQVlFOJv92Ryiy/CnfV+X913VkcjvsmD0iPUtoW/VYmOsHWALpdMHwRFNNBBEbkgfr+UrnECdt7/JF4a5niNlCXyZ5SJ+ISPsp+0hjZX/KqdlRdC9HyTCl23KSeEKebobHoaUQGt87/AKKdjTYSZ3J+/uxUcS4Dy+AsEdVwjmOk3BG/I8vvqsvgozitXMFsCDHAcEI5T1Qoy1SbsdKgZ7VJSFgtOClpCyaAsxZmg2QGn6pnmm4Sp1Hk4jddIMejoUJXfcfdv1QTqLuBHwXbDUHX1P6pGOgp1C39v0S6vhTJ9eY+YRX7Q8AS029Z43shXYwSZBHp0PUdPgijl2IM1wji6wBtwI5pbWwrmiSCFY82rgOG59Y57pJj8SXAbb7L0YfFGSfZJgLA+anDlxgXQDPEhb78Ik2Qh0LEN3/RbTnaIVsFZTC0AicE4Z1z5FR02+Eef91vDXJ/CUdhsPoptLhLnHwM5ngSOXRJLTKJaO8tyxzyLSTcN5j+J3JvzXo2EHds0zwl3XklmU4B1KnEg1n3e7+Hp6J7gcuLQHNcZ3J59PJZs0ysIo7yilqfO/E/QJnmYjQOeo/QQh8FUhztLdU+9HAi0jz4onNveZ+EqTdxOfyFtXZRFS1tlEVEoQlS0dlEVPR2TxEmLc03CAhMM03CCaybDcrpBj0QkITMcZ3TZ4pn2lqDDllIQT3ZeTF9Rj4i4Hp1UWT0nd06q8HUZDZHutFpAPEmfgFNotjceLk/wL8ozEVmn+Ib+UmFM1rJJe4ADhxPogMkpuOIqkC2kCANySTt8UfVbcppUnoSLsRZ9iml0NYPM78UirBNs/8Af9B9UpiSvRx/FGWfYzw7bXjgoi0SPL6lF0qFrhDPpAcPueKW1ZFsVErFonmsVQkgC0QtLUphh9kGCEd44SP3RzjclXDLcEwA1ntaH30TwEbpZ2cwgqU6bv3AwT+IEgj4pxXhzokQCJ5WOyhN+SkPoJp4droMSeGon4kJnSa5ocGO0/ykTB5tPIoGjcyNkfXpupkGdQIO/C8wsjdssE5cw96Ta4i3TaQis298DkENgHaiC0xf4cwVLUfqeTz28hZF6jQn7rAcQ2yjc1GYoWWm0SdgolLFhbup8O2yNZl7rkwPMhS0MNAMkffVWhCT8E5zRXc0ZsucnoaqrR1n4Jjm9PqNuY/VTZPhjTJe6B4bevFJNOL9wVJcdFWzomrjKsbgtZPxcfkFazghTwkkcDHkgOz+WNc91QS4vqOMnlZOO1ZIw7w3g0gf2/NSbXG/wGcuoIp2U1mteajYOlrrD+MjSPyLkLSlzQXbkAnziUj7N5i2kyqXm7nsa1vE7zHx/NWp9K+yORcWUg7KZ2hHtPQfVKWbhOu1DPafBJKLfEPReji+KM2T5D1tGQPEUHVpfzbj9Uxax0cEBW1aDt7soJv7INsSLS2AtKxxM1cws1LSI46yLNH0g5gdDSTeJ0k8R06Jhllasa7W6i7VY38OjcmegEz0SfLKcj1TLAY91Jx0wRcEHaDuAeEpH9FYrVl7wma0Ru4CDF9+SaZhjQ5oDePHp0XnWGc17gTOoukzxMydrK+4dlhY7XtxGyy5IpMbxZJkwIc48mko+g2WsPNp+coXBNIY+x1EANsfX6Jj3JFK9tLPlujOFxsnGWwOvLh4Yte5RuApkt1E8JXnR7R1u8IkNbJEADbqTcq+5NjdVPxEGbkx9/khDIoJJhmmcNovqOd4oExANyesI45dpb4ZJHMzPw2S+hmOkuDQA6feO0ciI+XJNGMe4ATBMSBN/iAtikrpMzuymdrGlgkuiSG8iJMcvT1Ckymm80tVN+idwBYxudB8J9IKsucZO15guBmxa6CHDiCD9IS12Tmn3TGg6GyQL+l1k9VkUlXk0+mda8A9enU7lzGhs7+zm/MaTJHoo+1rO7wo0vJeW+6TYWAJA6XHqneFwQkO1HvLAmIsTNxx26KPtlgj3IaQDq3MepJ8+ix/4KjyZq5pSUfH/h45k+XF9ai3nUHzm/wXoVWn4yDzVcweVd3iWlpIABIc2145GRKsVGq5xlzi7hJa0GOsWPnAS5snLQ6xcfcindqqftCkmHZ4gIVk7Ts9ofP6BJMMzxjzXpYX7EZMi2OGbe6lWMkNcIsGgSnzYhKsyqDS78JCEb+jJ+CtArS2Fi0BOmrJWBYAiONsoIAPnH1UggE9Tb5QoMsZIPIE/GLKQ09RPOLRzlT8l4/EbYFniZ+L6r1nL6XgHKF5Vll3U+B1X85XrGG/y/RZsz9w3gxjpPITY/fRFYisHMcItpKCpHwo/L6Ugj+VB5G1RJxR57jcoa5xgdUdkGGq0nG8tG09VY3YAazMeZUeNwLS0hhOv90jn1tsvNyZ6lxfRXtbO6VFriGxcyTJn04D4dVujmRaSyACDAJG4Hlsqs8uYZcSC25v7pG/1VhwNdtVjKhAmGu8jutscyg3KT0zNkTVUdVswLHw+LwG6bib2GkW+905rubUZazgI910ehhK61JlnETeYmDt0MHfijMA5jtWmRtK0NJv+GBOhHiMZ3NSxcSb22t5bHeZ5hMaOZnEMcG3IFwRsfL72UmY4TUDpIneescfkkeS4gtbWeRBLoMTYtG9+keso5IP/G4jQlc1ZrJcIB3moAtc4wCLsIgQR5z8VxWo6XkRHl9FPl+p5NQe9JBBAALbb/HdFY3DyA4CIs4cv7LF6lJRVeDVjycpM8/7Tt8bvP6BKMCz2g2+wrB2jp+Inr9AlGCZ4xZa8D/0/wACZl2NWsSbM40v2908vRPg1JM0pCKluB/LZCLjZh1ZVAsWBYtljnRas0orut1EGpilDPKW+yeep+QU2GpSR1E/kustZ7B/4voEdRoeJvkVJ9ll0GZThvGyOYlerYSjLQOip3ZDAB75PBX+gyAseV3IN6BKOG9/pH1ROWiP+IXFM3q+nyKky7+hqTyI+mRYilJlL8S/SCYjqnmlKc1ZDHLJkxXKxlTKxi6TawOpoNrSAfmlOIr1KLtTZ0mLcuitmEww0g8wkuY4aaZ6wugtteB5NUkbr4pzqNOoInVx++n5o/s5iHk1NW1j5boPMsJpw9JsEbSPzRfZYWq/7f6l6CaUCDjsa132kRuDfbql4AeHkW1GDy84HHhfkjK4lKMGAGPbJuXT8oVIZVbs5w+iPLqpc7wNIAMd4bauhHHjB6QrDqBaWmJIMef3CSNq6XNMbkDiPr9EyxFYRMXgweUbLN6icXHspixuyndoKXgnqkGDZ4wrDnNTVT/3/O/6pJg2+0Cf0nwY+cZwq9m1G1S8WVkSHOaZLavl/dUhJ32efyd9lOA5rFJpWLXRWg99O5XApo001yKaJShjljPYEDi4/IJkxvibbgUHlf8Alx1PyReBq6iehhQl2US0XvsRR3PQ/RW6k1VzsR7rvX+lWakLLJ2wT0wFg/zvvgURlg/8G/VQM/8Af9fkV1Qpyx1y2KbSC0wZElGMbkLJ6YewJTnzfZOSbsxi6+Ia5xf7rtPvPBNp31Rx5KXtRVqYdo1OL6VS3ijUx2+43Cd4voRSpjDC0ZotP8v0UFPAzSp+TfkhM/xD6OCp1abyCYbHCCCZjnZWLJxOHpOd/wDGwn/iCujhr8hlMrvaqnAb5uUfZNlqv+z+pB9rKzhXpkOmjVaHM4iTvHxHxCmyfEmlh8TUAkt0W85H1ReN3QVL22N61NIsvbZ34nfNT4OtWfR7x5Ac5pLA0us6PCHSSCJgG3FD5GXGkC+ziTI6qU40h4vZ1i2+Kn+NqMxLfCfJyHxQ8dP8bUVjD4T5OWLP0acfZTcd7rh1B+B/ul2Eb7T4onMasf8AIj5KPCN8fxW703wZH1AfA/JJs1nTUgcP+08LOvD9UozQeGpabfP7/JUhd9I8+nfRTe75CViKLFi3F6G3crg0kd3a0aSSxyLDO0gDmT+Smw9TS8AbE39VxhqdtRniAOQ/upsJR1Ejy+ak+yqej0rsOLO8j/SrQwWVU7AOs4HdoIPW4ghW2LLPROb9wtp7V/X5FT4X3H/6Y+TkKw2xHmfkVK1zhTdobqJYwRMWMgroakjpr2sR/wDpyPZVf9T+kKb/ANR6oGGa3iXyPQGfmFFlVCrhmObTpOgnUZczeI3npyQjMDUxNUuxBEUy2GAzvJufRV5JNsnxbJO1rCMsog7gs/8AFyaZnXLcAxrCA99NjBJAsWjUb9JQPbIl9BtIMJFiHCPfuACCRaCuK+FdVxOGY9vgo0pIMQXABvzj4dUykqOcXZFm2Ea/L2Bhl2G03kHwmx2J+wuuy2KijUMBwcWBzTxBkFODppsqAMBDmkFogT9glVvKsOWtqUgKgIcyq0w02EgtcA6+4SOVq09hqtMZ4rLtNN9TDkt0AudSddpA308vu6X5FW10tXNzrdZU2ZZtV7s0qdMzU9nqcNIAdbiZXeVYHuaYZMkSSeZNykyNNfyNC0zjFDx0vxtRGYDwu/C75KHE/wCZS/G1S5p7rvwu+SwZujXjKDj2W/3n6Iigz2p9VxXEx+In4X+iLw1PxLZg+JLOyd1A/X5pfmLIa8lM30jy+7oHH0/C/wBUYLfTPOSV9FRFBYj+6WLeaKGXdrnu0ZoWd10SWOBlkUyUVllDxAfy/osxNP2cdR8wj8DRioB/KfopsctvYkQ6oOn1CsLsbTuNQ++qquX1SyniHD3m0nEeiI7KYNgoCq4anmXFxkkX4cVKlQjVsObiWhteXASXRJF7cOaY4E+H/az6qm5waf7DW7oyzvmwfQmE2z7Eup4J5bY6aQ8pJEoqG0c5aY4q4hv8Q+KV5fUAfWkgS5oEnjfZd9lsvpik0FocXtGsm+qReVW6Uuw2Np6vdq0mNe47DWQCT9Vygn0c5ND/ADuoHNaAQfE2YKnovBxViD7I7fiCr2bVSa2GotaWuoQKjjxHhMTxHLzU1KpozDHuH7lF7gOogpljA5lhxD23uPil+C/z3/6f9QS3sezU3vXkue5xuSdpiI2hbdTa3F4vDhxY00/A7+AksdHQXI6JFBPyFyaCMycNVMf/AGMRTzuk4wemphaT5HtWljtRc18wHFrvhbyQbazq2Nr6nODaR0saCQBcibG5sFzhStgUrY1xDvaUf9QKXOD4H/hd8lBnT208RgqnCo4d4BxLTGuOZBvzhBZjgnU6VYue6pTqT7QOJA4tBb+4ZHJQyYLVlseWmVqiZPkSnFFl0my27j0T+mLpsPwO9QcuB6/nsgsY3wu3TF7jz/6QuLFnffFHHXI8+NWIO5WIzu1i3WXDhTW+7hFBi0WKZQFfTkDzTDDUvaT0P0UbWbeaOoMvKVjeCVtYsdI5EEG4IO4I5LnC546i3RTpiLwC6YngPDMKR7bqs47G924hwMSpJu6GSTWw2liNOHNBzNTTU12dHQCYKMqZ292pr2A03NDSwncC48QAgg3BhJKOY03bOCnDwU3J+Q8Ijmn2icynoptggQHEyQOdhcpPSxAbh61GJ70tJdOxbJHDmtQFDVaeCKkBwQc7N57lzm+OmA0un32gyA4RwFpXH+MEYp+IaB47OYbgtMhzT0ISXEV43UTcSE2xOKLTgM/bRbDKbtyQCRAJ4atyPRLMLmxFWrVqy51QC7Yt4g7Y77RwS01p2XDnIHcUNM6z51XuQwFgpO1g2nXYgxwuApRnrDUdWNJzXvjWGkFpd/EJgtm9r7qt4jGNG7gPVBuzamP3p8katUCkiy43PzVxFKq9sU6Xu0wbxe8njdSZh2mmg+ixp9oAHOdAsDNgCbqoVc3pxZ3zUNDF63CNlKal2VxKD1ZfMrwwbTbA3uU0Y26hwbPZt8h8gjWs5oY746FzdsgdUKGriQUxdRH36oetSsUVDJ9mPjO+xQaa0iwxbWmy4XoWBiKFNZ3aQNkDKaNotUDmkbLh9R8RMeW/xQYewjF12M94x04+g3STHUBUk87jyRBocTdcubFlB92XhHRW6+HY06SxpJ4kD5rDlzdwXNPRx+RKZ4+gHC4lK+6ePddbkb/mqxZ0kzg0nt2qOKjoYqrqI1AzspjhnO95xPQWR+VZcGmYXNpICi3oT4zA141ESOn6IJzXwTEK+PZaFWM6ZFuaEMlnTxUVxuZVASGttzOyLojXOtzj0BgfldcGkAtNpXsm5WB4uKJ6eUU37NH/ACcfqhcZlTWfuBGURUbsVziaj3WcbdAhb+xeK+hP3AOzQPIBMcLhw0LKdMKYNmySb1RSCSfIvmV5hSqtAY4TyNj8CnDGXXnWCowrblGLeLE6h1v+aaEaIzdscvCHrssUS188Fqo2ysTF/dLSMNNYuOCtC2KanDVsNShBHsCErCEzqNQOJYgxkBFyhxIls8r/AKrt5W2lZ5GmAte5RFsrMb4HQdjceXL0XDKiolqw2SNphH4dtkv1ovC1EsroaNWFwqv2gHiCtQCrHaAeJJj7HmuhI5qyF2VzUcqQJ5CdlRQYh0rgVFC6qnIkrVLh+fP5INrtRgevkiy5J5Hb1Qxwr1ZMq3VSwb7q3ZMFVGZlhpNspHtsuqDbKZzEwgHpW1OWLa44lIgdFXM27Rhk6Itx6/cpvn1UsokjjAVGq0YDy0AuMGHbSNuFllzZGnxR7n6X6KOSLyzV/X98jmlndQwZBH06TKaYfFiq3kRuFUqNTSwF5Mm/igGTfTA5bWRWRYtxqgwQ0qUJyT/g9D1focM8dxVSq9f8jmsy6iCOxlJL3K0jwIM6xGGFRpa70PI8wq65rm2dwVkYUrzumR4xsdxyK7G6dByLVimpiDwBKYZFSe58mwHD5IDDVWl0cU/pAsuwTzHMfqqZHqkTx7dsYtYqp2h99WmlWDmyFVc9MunqoYrtmmb0hQ8/FL6pcH32O3Tmjqjo8+SjLJHi3VYumJlVoCrvICFBJXeKxQEjiiMupz4uA+arLSMsNy2FYehobzPE/fBY5SOWmsuppDyYTgG3CuuTM2VXyzDyVccIW0qfeP1aQQPC0uMnaw+arGLk6RnbrbHtFllIWoD/ABhjaYqGjiAwmJ0N+Yf57bxabJhhq7alNr2TpcJGoEGOrTcKssU4q2iampdEbmrakc1aSDWC5rhe8puaN91Q8XVcw6Qwk/X7+nNekApfjcpZVM7HmFny4uTtHsfp3r1gTxz6fn6PPKlMgy/xHgOA5329Pmn/AGZwjnvDnCNO6cU+zTJBc6Y++id4bCtY3S0Qkhhk3cjX6n9TxqDjidt/3/cX4xiUV2p9i2pLik8ls8eDBZW3sDmkHYrhzlyHKdFrF7MNB224I2nXERPktVHXlB4xodt/2n77EqiV+K0TGx/Iqv4/HtIIBl3AC5noFLWwTuBcPIn5IV1CteHu9APnCeKQrbIO7IMu35cvNcVnytvyyodwT1c4/Vd08HG6Mkq0CMnewGrQBItco6mwNbC6bRi59FiCTfYsmlpGipqNKSuAmOXU5ITpEmOMnweyb9osGHYVrHODGvrUWueSAGtJMkk2ECV1llBOcTgG1WBj5ADmPBEe80yNwQR+qtglwmpPwRyrlForBwGDe5ztFCnTqa2tf7Ed21400nz+0EiDoP8AlgjUZiCn3ZS2Cw876Ocj3jx4qNnZqiIAc+AGCCKZswy0SWT+d+Mpng8M2lTZSZ7rBAkzbqVq9RnjOHFO9/8AZHFjcXbR290LFzWOyxYS4pZ2hpnYP+A//SlbnVM8HfAfqtrE/FHWzsZszk74D9VMzM28nfAfqsWLuKo6wevigef36pVi7laWKU4otCTBu5KzuT0WlilxRaM2zb8OY4ffog34Y9FixAZshdTKjc0rFiICKowwgMQCsWIoRsGc1ac1YsTkztlNM8tZ4hdaWJhWXvKRYJwtrEy6EfZHKzUsWIBIqpWLFiI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TEhUUExQWFhUXGRgYGBcXGBgcHBgUHRocGBgYFRccHCggHB0lHBoYIjEhJSkrLi4uFx8zODMsNygtLiwBCgoKDg0OGxAQGywkHyQsLCwsLCwsLCwsLCwsNCwsLCwsLCwsLCwsLCwsLCwsLCwsLCwsLCwsLCwsLCwsLCwsLP/AABEIARYAtQMBIgACEQEDEQH/xAAbAAACAgMBAAAAAAAAAAAAAAAEBQMGAAECB//EAEAQAAEDAgQDBQYDBgYBBQAAAAEAAhEDIQQFEjFBUWEGEyJxgSMykbHB8HKh0RRCUmLC4RUzc4KS8bIHQ1Nj0v/EABkBAAMBAQEAAAAAAAAAAAAAAAECAwQABf/EACsRAAICAgIBBAEEAQUAAAAAAAABAhEDIRIxQQQiMlGBBUJh8BMjkcHR4f/aAAwDAQACEQMRAD8A8gm601aBWAoliWkLhbxA8U/fquW3gfccUxp5JVqsY5ujTUqGk2XtBdVAB0+IgTBbE7ylfZT9otV3yUeFvkFXsF2bxFQNDWAOdUfRDXOa13fMGp7CCbEC/qrfkOXvc1mkA6gYgi4buYnp68EmXobGxlQbcI5gUVHDnSHx4Z0zI94XiN9imH7G8DbgHWIPhOxgHZYpLRe9gjgonBHPwjomOGrhOnnG8dVE3CPcNQEi/LgJNt7C6SmG0L3hSURZT1cC/luGkXbs6zTvsVJRwLxDdJk6gNtx7w8xxCeCdiTaoTZq2w9UuKeZpgn6dQFmjUTIgNJgHfnZLq+AqMEvaQJiTtJEgGNjF0ZI6LAYXbAp6uFc0gOBBIBAPEHY+qIbldW47t0iZHIgSZ5QLqbTKJoBclmPcZCeuwb9WjQ7VvpgzETMcov5Kv57h3wx7Q/QTpLo8OuZDdW0xeEYJs7kiv5vV8Ql0IaliQNmlx6qbG5XWL9IpVC4HSQGmde+mOLo4bqChgqpYXik8sAJLg10Q33jPIcTwXoQ0jDKXuYwwNcumbeSzGNkHmEPlLpn75I8hON2hSJWI2phAdjH3wWLqFoXNWwVgCxFHElDf74Jtg84pChSpVGPPd4l1fwloDpaxmiTdvuC8Hc24pTQ39D8lwxssB6/O6V9jeCz43tU6o1rwC2u3FvxUiNMuDQGi820Dzkq45bmze871jdHjaWtgENpyXaQZ3JMryjgvVshyxhwzK3i917nAEXIe1jQLWu6TvskydDwocftNMt0APDe8c8WHukABu/CN0b+3NnUA6e7FMAwB7ukk3/JB4TL2udSMkMe0udxLYcWnheTEefRFUcBIe02qNdpA4ON7Dra3NZXyKe03UxzdZqAHUW6dNonTomZ2i8QhmY3TSDWyHBzjMDZzQ2x52PxRVTL2kHTOoE+ExJaA0uLbbjVsh/8OkVXCfATpHMNPikxwBB+KSpB9pzXxjC6mZMMFP8AdEktgG87RP8AZFUsyYXtf4gGuqGIsdUw7f3rgHyS1lBnd63F3v6LRtEzBF/KUdUysU23JJBeCQQB4YIIBuZnbgmjfYk6F2OxTBTqNJOqoxrRDYALXtdz5D4lcZhmVGrIlzRrY4+H32hgbDr2IgxFodzU2HwZqa4DT4HBocJl8ag1vIw11+g5oPC5QKjKT2uJ1ECo20taXaA8c2zvytzRdnKgfMMa2qykTao3U10Axp1FzSCSdpNvJHVM1pnE1aggNc2qBZ0uL2lrdYnhPDgg3ZY0EMOsvNPvIaAQ0FutoPE2iTwnoiRkrddNmp4DzSAdDYmo0O2mbT+XBJ7h/adVMzYKrazDJHdAMcD4GNjU0EbgQAOYJlIMyzGlQeWD2mGrOqd5SggmidOhzSbCowtJB6dUww2Ea8VfEQKbC4WF/EG35e9Poq922wIpPYJJs6DA0uaHWcxwJBBn0TQb7BSuhf2kzKhWZTa2qab6NbEPBLHe0ZUfra9pb7tQaQIMcLiFvDdoaIxGCxWpw/Z6Lab6RadT3Ma4HSbt01NUmSI1O341fMB4kKtsejHP5Ma5MZLrc9vomUpbkg9775JkmRSPxNT9ysXCxHYRU3gthcgLcrhSWgL+h+S2Gwz4LMNv8fktVHGXDhCV9lI9WRlej5XmtUhsu2bojS0DSYkFoEGYG/ILzYlXzKW2Holy9BxoszMY9wgkRAEQLATAECwklHPxjnbkTIMgAGQIBkdEFljw3VLQbCCRsiSyNx8Fil0W1ZLUxzydU+IO1AjfUYk/kFGMc8ODrSJ4W8UzI47lcPp2nh9eqgcElsNIPbSeGsDdLtUVGgt4weZiwGxRFJlYgaw0xqdqlrjqcC6T4ovHHklRxjxFx4RA8LbDheOqK/xN5g7WANgZMEEm3U+UqkGic0zVfD1maCyNVNxdAcLu1MbFnXvEgxEJTUx9WlUY4BrHNBLdOxY+XcyC0yfsKfHZrVaQWuiST7rdy4OJ25gJNXrOeQXcAANgA0WAAXSf0GK+wtuavAFmlzWGmHEHUGEFsWMGASASFM3OXB7aminqGiDDv3AA397oPh5pTKwFScmVUUMWZoWhwbTpjUCDZ2xLXbl3No/PmVXe0Vd1YtaA1rQXOgTGpxvEkwI4Ji7ZK8WDNvmjGTO4qyq5jhSHbhCmh1TTNWHUPLohBQPMfNehDoxTiuQVlFOJv92Ryiy/CnfV+X913VkcjvsmD0iPUtoW/VYmOsHWALpdMHwRFNNBBEbkgfr+UrnECdt7/JF4a5niNlCXyZ5SJ+ISPsp+0hjZX/KqdlRdC9HyTCl23KSeEKebobHoaUQGt87/AKKdjTYSZ3J+/uxUcS4Dy+AsEdVwjmOk3BG/I8vvqsvgozitXMFsCDHAcEI5T1Qoy1SbsdKgZ7VJSFgtOClpCyaAsxZmg2QGn6pnmm4Sp1Hk4jddIMejoUJXfcfdv1QTqLuBHwXbDUHX1P6pGOgp1C39v0S6vhTJ9eY+YRX7Q8AS029Z43shXYwSZBHp0PUdPgijl2IM1wji6wBtwI5pbWwrmiSCFY82rgOG59Y57pJj8SXAbb7L0YfFGSfZJgLA+anDlxgXQDPEhb78Ik2Qh0LEN3/RbTnaIVsFZTC0AicE4Z1z5FR02+Eef91vDXJ/CUdhsPoptLhLnHwM5ngSOXRJLTKJaO8tyxzyLSTcN5j+J3JvzXo2EHds0zwl3XklmU4B1KnEg1n3e7+Hp6J7gcuLQHNcZ3J59PJZs0ysIo7yilqfO/E/QJnmYjQOeo/QQh8FUhztLdU+9HAi0jz4onNveZ+EqTdxOfyFtXZRFS1tlEVEoQlS0dlEVPR2TxEmLc03CAhMM03CCaybDcrpBj0QkITMcZ3TZ4pn2lqDDllIQT3ZeTF9Rj4i4Hp1UWT0nd06q8HUZDZHutFpAPEmfgFNotjceLk/wL8ozEVmn+Ib+UmFM1rJJe4ADhxPogMkpuOIqkC2kCANySTt8UfVbcppUnoSLsRZ9iml0NYPM78UirBNs/8Af9B9UpiSvRx/FGWfYzw7bXjgoi0SPL6lF0qFrhDPpAcPueKW1ZFsVErFonmsVQkgC0QtLUphh9kGCEd44SP3RzjclXDLcEwA1ntaH30TwEbpZ2cwgqU6bv3AwT+IEgj4pxXhzokQCJ5WOyhN+SkPoJp4droMSeGon4kJnSa5ocGO0/ykTB5tPIoGjcyNkfXpupkGdQIO/C8wsjdssE5cw96Ta4i3TaQis298DkENgHaiC0xf4cwVLUfqeTz28hZF6jQn7rAcQ2yjc1GYoWWm0SdgolLFhbup8O2yNZl7rkwPMhS0MNAMkffVWhCT8E5zRXc0ZsucnoaqrR1n4Jjm9PqNuY/VTZPhjTJe6B4bevFJNOL9wVJcdFWzomrjKsbgtZPxcfkFazghTwkkcDHkgOz+WNc91QS4vqOMnlZOO1ZIw7w3g0gf2/NSbXG/wGcuoIp2U1mteajYOlrrD+MjSPyLkLSlzQXbkAnziUj7N5i2kyqXm7nsa1vE7zHx/NWp9K+yORcWUg7KZ2hHtPQfVKWbhOu1DPafBJKLfEPReji+KM2T5D1tGQPEUHVpfzbj9Uxax0cEBW1aDt7soJv7INsSLS2AtKxxM1cws1LSI46yLNH0g5gdDSTeJ0k8R06Jhllasa7W6i7VY38OjcmegEz0SfLKcj1TLAY91Jx0wRcEHaDuAeEpH9FYrVl7wma0Ru4CDF9+SaZhjQ5oDePHp0XnWGc17gTOoukzxMydrK+4dlhY7XtxGyy5IpMbxZJkwIc48mko+g2WsPNp+coXBNIY+x1EANsfX6Jj3JFK9tLPlujOFxsnGWwOvLh4Yte5RuApkt1E8JXnR7R1u8IkNbJEADbqTcq+5NjdVPxEGbkx9/khDIoJJhmmcNovqOd4oExANyesI45dpb4ZJHMzPw2S+hmOkuDQA6feO0ciI+XJNGMe4ATBMSBN/iAtikrpMzuymdrGlgkuiSG8iJMcvT1Ckymm80tVN+idwBYxudB8J9IKsucZO15guBmxa6CHDiCD9IS12Tmn3TGg6GyQL+l1k9VkUlXk0+mda8A9enU7lzGhs7+zm/MaTJHoo+1rO7wo0vJeW+6TYWAJA6XHqneFwQkO1HvLAmIsTNxx26KPtlgj3IaQDq3MepJ8+ix/4KjyZq5pSUfH/h45k+XF9ai3nUHzm/wXoVWn4yDzVcweVd3iWlpIABIc2145GRKsVGq5xlzi7hJa0GOsWPnAS5snLQ6xcfcindqqftCkmHZ4gIVk7Ts9ofP6BJMMzxjzXpYX7EZMi2OGbe6lWMkNcIsGgSnzYhKsyqDS78JCEb+jJ+CtArS2Fi0BOmrJWBYAiONsoIAPnH1UggE9Tb5QoMsZIPIE/GLKQ09RPOLRzlT8l4/EbYFniZ+L6r1nL6XgHKF5Vll3U+B1X85XrGG/y/RZsz9w3gxjpPITY/fRFYisHMcItpKCpHwo/L6Ugj+VB5G1RJxR57jcoa5xgdUdkGGq0nG8tG09VY3YAazMeZUeNwLS0hhOv90jn1tsvNyZ6lxfRXtbO6VFriGxcyTJn04D4dVujmRaSyACDAJG4Hlsqs8uYZcSC25v7pG/1VhwNdtVjKhAmGu8jutscyg3KT0zNkTVUdVswLHw+LwG6bib2GkW+905rubUZazgI910ehhK61JlnETeYmDt0MHfijMA5jtWmRtK0NJv+GBOhHiMZ3NSxcSb22t5bHeZ5hMaOZnEMcG3IFwRsfL72UmY4TUDpIneescfkkeS4gtbWeRBLoMTYtG9+keso5IP/G4jQlc1ZrJcIB3moAtc4wCLsIgQR5z8VxWo6XkRHl9FPl+p5NQe9JBBAALbb/HdFY3DyA4CIs4cv7LF6lJRVeDVjycpM8/7Tt8bvP6BKMCz2g2+wrB2jp+Inr9AlGCZ4xZa8D/0/wACZl2NWsSbM40v2908vRPg1JM0pCKluB/LZCLjZh1ZVAsWBYtljnRas0orut1EGpilDPKW+yeep+QU2GpSR1E/kustZ7B/4voEdRoeJvkVJ9ll0GZThvGyOYlerYSjLQOip3ZDAB75PBX+gyAseV3IN6BKOG9/pH1ROWiP+IXFM3q+nyKky7+hqTyI+mRYilJlL8S/SCYjqnmlKc1ZDHLJkxXKxlTKxi6TawOpoNrSAfmlOIr1KLtTZ0mLcuitmEww0g8wkuY4aaZ6wugtteB5NUkbr4pzqNOoInVx++n5o/s5iHk1NW1j5boPMsJpw9JsEbSPzRfZYWq/7f6l6CaUCDjsa132kRuDfbql4AeHkW1GDy84HHhfkjK4lKMGAGPbJuXT8oVIZVbs5w+iPLqpc7wNIAMd4bauhHHjB6QrDqBaWmJIMef3CSNq6XNMbkDiPr9EyxFYRMXgweUbLN6icXHspixuyndoKXgnqkGDZ4wrDnNTVT/3/O/6pJg2+0Cf0nwY+cZwq9m1G1S8WVkSHOaZLavl/dUhJ32efyd9lOA5rFJpWLXRWg99O5XApo001yKaJShjljPYEDi4/IJkxvibbgUHlf8Alx1PyReBq6iehhQl2US0XvsRR3PQ/RW6k1VzsR7rvX+lWakLLJ2wT0wFg/zvvgURlg/8G/VQM/8Af9fkV1Qpyx1y2KbSC0wZElGMbkLJ6YewJTnzfZOSbsxi6+Ia5xf7rtPvPBNp31Rx5KXtRVqYdo1OL6VS3ijUx2+43Cd4voRSpjDC0ZotP8v0UFPAzSp+TfkhM/xD6OCp1abyCYbHCCCZjnZWLJxOHpOd/wDGwn/iCujhr8hlMrvaqnAb5uUfZNlqv+z+pB9rKzhXpkOmjVaHM4iTvHxHxCmyfEmlh8TUAkt0W85H1ReN3QVL22N61NIsvbZ34nfNT4OtWfR7x5Ac5pLA0us6PCHSSCJgG3FD5GXGkC+ziTI6qU40h4vZ1i2+Kn+NqMxLfCfJyHxQ8dP8bUVjD4T5OWLP0acfZTcd7rh1B+B/ul2Eb7T4onMasf8AIj5KPCN8fxW703wZH1AfA/JJs1nTUgcP+08LOvD9UozQeGpabfP7/JUhd9I8+nfRTe75CViKLFi3F6G3crg0kd3a0aSSxyLDO0gDmT+Smw9TS8AbE39VxhqdtRniAOQ/upsJR1Ejy+ak+yqej0rsOLO8j/SrQwWVU7AOs4HdoIPW4ghW2LLPROb9wtp7V/X5FT4X3H/6Y+TkKw2xHmfkVK1zhTdobqJYwRMWMgroakjpr2sR/wDpyPZVf9T+kKb/ANR6oGGa3iXyPQGfmFFlVCrhmObTpOgnUZczeI3npyQjMDUxNUuxBEUy2GAzvJufRV5JNsnxbJO1rCMsog7gs/8AFyaZnXLcAxrCA99NjBJAsWjUb9JQPbIl9BtIMJFiHCPfuACCRaCuK+FdVxOGY9vgo0pIMQXABvzj4dUykqOcXZFm2Ea/L2Bhl2G03kHwmx2J+wuuy2KijUMBwcWBzTxBkFODppsqAMBDmkFogT9glVvKsOWtqUgKgIcyq0w02EgtcA6+4SOVq09hqtMZ4rLtNN9TDkt0AudSddpA308vu6X5FW10tXNzrdZU2ZZtV7s0qdMzU9nqcNIAdbiZXeVYHuaYZMkSSeZNykyNNfyNC0zjFDx0vxtRGYDwu/C75KHE/wCZS/G1S5p7rvwu+SwZujXjKDj2W/3n6Iigz2p9VxXEx+In4X+iLw1PxLZg+JLOyd1A/X5pfmLIa8lM30jy+7oHH0/C/wBUYLfTPOSV9FRFBYj+6WLeaKGXdrnu0ZoWd10SWOBlkUyUVllDxAfy/osxNP2cdR8wj8DRioB/KfopsctvYkQ6oOn1CsLsbTuNQ++qquX1SyniHD3m0nEeiI7KYNgoCq4anmXFxkkX4cVKlQjVsObiWhteXASXRJF7cOaY4E+H/az6qm5waf7DW7oyzvmwfQmE2z7Eup4J5bY6aQ8pJEoqG0c5aY4q4hv8Q+KV5fUAfWkgS5oEnjfZd9lsvpik0FocXtGsm+qReVW6Uuw2Np6vdq0mNe47DWQCT9Vygn0c5ND/ADuoHNaAQfE2YKnovBxViD7I7fiCr2bVSa2GotaWuoQKjjxHhMTxHLzU1KpozDHuH7lF7gOogpljA5lhxD23uPil+C/z3/6f9QS3sezU3vXkue5xuSdpiI2hbdTa3F4vDhxY00/A7+AksdHQXI6JFBPyFyaCMycNVMf/AGMRTzuk4wemphaT5HtWljtRc18wHFrvhbyQbazq2Nr6nODaR0saCQBcibG5sFzhStgUrY1xDvaUf9QKXOD4H/hd8lBnT208RgqnCo4d4BxLTGuOZBvzhBZjgnU6VYue6pTqT7QOJA4tBb+4ZHJQyYLVlseWmVqiZPkSnFFl0my27j0T+mLpsPwO9QcuB6/nsgsY3wu3TF7jz/6QuLFnffFHHXI8+NWIO5WIzu1i3WXDhTW+7hFBi0WKZQFfTkDzTDDUvaT0P0UbWbeaOoMvKVjeCVtYsdI5EEG4IO4I5LnC546i3RTpiLwC6YngPDMKR7bqs47G924hwMSpJu6GSTWw2liNOHNBzNTTU12dHQCYKMqZ292pr2A03NDSwncC48QAgg3BhJKOY03bOCnDwU3J+Q8Ijmn2icynoptggQHEyQOdhcpPSxAbh61GJ70tJdOxbJHDmtQFDVaeCKkBwQc7N57lzm+OmA0un32gyA4RwFpXH+MEYp+IaB47OYbgtMhzT0ISXEV43UTcSE2xOKLTgM/bRbDKbtyQCRAJ4atyPRLMLmxFWrVqy51QC7Yt4g7Y77RwS01p2XDnIHcUNM6z51XuQwFgpO1g2nXYgxwuApRnrDUdWNJzXvjWGkFpd/EJgtm9r7qt4jGNG7gPVBuzamP3p8katUCkiy43PzVxFKq9sU6Xu0wbxe8njdSZh2mmg+ixp9oAHOdAsDNgCbqoVc3pxZ3zUNDF63CNlKal2VxKD1ZfMrwwbTbA3uU0Y26hwbPZt8h8gjWs5oY746FzdsgdUKGriQUxdRH36oetSsUVDJ9mPjO+xQaa0iwxbWmy4XoWBiKFNZ3aQNkDKaNotUDmkbLh9R8RMeW/xQYewjF12M94x04+g3STHUBUk87jyRBocTdcubFlB92XhHRW6+HY06SxpJ4kD5rDlzdwXNPRx+RKZ4+gHC4lK+6ePddbkb/mqxZ0kzg0nt2qOKjoYqrqI1AzspjhnO95xPQWR+VZcGmYXNpICi3oT4zA141ESOn6IJzXwTEK+PZaFWM6ZFuaEMlnTxUVxuZVASGttzOyLojXOtzj0BgfldcGkAtNpXsm5WB4uKJ6eUU37NH/ACcfqhcZlTWfuBGURUbsVziaj3WcbdAhb+xeK+hP3AOzQPIBMcLhw0LKdMKYNmySb1RSCSfIvmV5hSqtAY4TyNj8CnDGXXnWCowrblGLeLE6h1v+aaEaIzdscvCHrssUS188Fqo2ysTF/dLSMNNYuOCtC2KanDVsNShBHsCErCEzqNQOJYgxkBFyhxIls8r/AKrt5W2lZ5GmAte5RFsrMb4HQdjceXL0XDKiolqw2SNphH4dtkv1ovC1EsroaNWFwqv2gHiCtQCrHaAeJJj7HmuhI5qyF2VzUcqQJ5CdlRQYh0rgVFC6qnIkrVLh+fP5INrtRgevkiy5J5Hb1Qxwr1ZMq3VSwb7q3ZMFVGZlhpNspHtsuqDbKZzEwgHpW1OWLa44lIgdFXM27Rhk6Itx6/cpvn1UsokjjAVGq0YDy0AuMGHbSNuFllzZGnxR7n6X6KOSLyzV/X98jmlndQwZBH06TKaYfFiq3kRuFUqNTSwF5Mm/igGTfTA5bWRWRYtxqgwQ0qUJyT/g9D1focM8dxVSq9f8jmsy6iCOxlJL3K0jwIM6xGGFRpa70PI8wq65rm2dwVkYUrzumR4xsdxyK7G6dByLVimpiDwBKYZFSe58mwHD5IDDVWl0cU/pAsuwTzHMfqqZHqkTx7dsYtYqp2h99WmlWDmyFVc9MunqoYrtmmb0hQ8/FL6pcH32O3Tmjqjo8+SjLJHi3VYumJlVoCrvICFBJXeKxQEjiiMupz4uA+arLSMsNy2FYehobzPE/fBY5SOWmsuppDyYTgG3CuuTM2VXyzDyVccIW0qfeP1aQQPC0uMnaw+arGLk6RnbrbHtFllIWoD/ABhjaYqGjiAwmJ0N+Yf57bxabJhhq7alNr2TpcJGoEGOrTcKssU4q2iampdEbmrakc1aSDWC5rhe8puaN91Q8XVcw6Qwk/X7+nNekApfjcpZVM7HmFny4uTtHsfp3r1gTxz6fn6PPKlMgy/xHgOA5329Pmn/AGZwjnvDnCNO6cU+zTJBc6Y++id4bCtY3S0Qkhhk3cjX6n9TxqDjidt/3/cX4xiUV2p9i2pLik8ls8eDBZW3sDmkHYrhzlyHKdFrF7MNB224I2nXERPktVHXlB4xodt/2n77EqiV+K0TGx/Iqv4/HtIIBl3AC5noFLWwTuBcPIn5IV1CteHu9APnCeKQrbIO7IMu35cvNcVnytvyyodwT1c4/Vd08HG6Mkq0CMnewGrQBItco6mwNbC6bRi59FiCTfYsmlpGipqNKSuAmOXU5ITpEmOMnweyb9osGHYVrHODGvrUWueSAGtJMkk2ECV1llBOcTgG1WBj5ADmPBEe80yNwQR+qtglwmpPwRyrlForBwGDe5ztFCnTqa2tf7Ed21400nz+0EiDoP8AlgjUZiCn3ZS2Cw876Ocj3jx4qNnZqiIAc+AGCCKZswy0SWT+d+Mpng8M2lTZSZ7rBAkzbqVq9RnjOHFO9/8AZHFjcXbR290LFzWOyxYS4pZ2hpnYP+A//SlbnVM8HfAfqtrE/FHWzsZszk74D9VMzM28nfAfqsWLuKo6wevigef36pVi7laWKU4otCTBu5KzuT0WlilxRaM2zb8OY4ffog34Y9FixAZshdTKjc0rFiICKowwgMQCsWIoRsGc1ac1YsTkztlNM8tZ4hdaWJhWXvKRYJwtrEy6EfZHKzUsWIBIqpWLFiIK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TEhUUExQWFhUXGRgYGBcXGBgcHBgUHRocGBgYFRccHCggHB0lHBoYIjEhJSkrLi4uFx8zODMsNygtLiwBCgoKDg0OGxAQGywkHyQsLCwsLCwsLCwsLCwsNCwsLCwsLCwsLCwsLCwsLCwsLCwsLCwsLCwsLCwsLCwsLCwsLP/AABEIARYAtQMBIgACEQEDEQH/xAAbAAACAgMBAAAAAAAAAAAAAAAEBQMGAAECB//EAEAQAAEDAgQDBQYDBgYBBQAAAAEAAhEDIQQFEjFBUWEGEyJxgSMykbHB8HKh0RRCUmLC4RUzc4KS8bIHQ1Nj0v/EABkBAAMBAQEAAAAAAAAAAAAAAAECAwQABf/EACsRAAICAgIBBAEEAQUAAAAAAAABAhEDIRIxQQQiMlGBBUJh8BMjkcHR4f/aAAwDAQACEQMRAD8A8gm601aBWAoliWkLhbxA8U/fquW3gfccUxp5JVqsY5ujTUqGk2XtBdVAB0+IgTBbE7ylfZT9otV3yUeFvkFXsF2bxFQNDWAOdUfRDXOa13fMGp7CCbEC/qrfkOXvc1mkA6gYgi4buYnp68EmXobGxlQbcI5gUVHDnSHx4Z0zI94XiN9imH7G8DbgHWIPhOxgHZYpLRe9gjgonBHPwjomOGrhOnnG8dVE3CPcNQEi/LgJNt7C6SmG0L3hSURZT1cC/luGkXbs6zTvsVJRwLxDdJk6gNtx7w8xxCeCdiTaoTZq2w9UuKeZpgn6dQFmjUTIgNJgHfnZLq+AqMEvaQJiTtJEgGNjF0ZI6LAYXbAp6uFc0gOBBIBAPEHY+qIbldW47t0iZHIgSZ5QLqbTKJoBclmPcZCeuwb9WjQ7VvpgzETMcov5Kv57h3wx7Q/QTpLo8OuZDdW0xeEYJs7kiv5vV8Ql0IaliQNmlx6qbG5XWL9IpVC4HSQGmde+mOLo4bqChgqpYXik8sAJLg10Q33jPIcTwXoQ0jDKXuYwwNcumbeSzGNkHmEPlLpn75I8hON2hSJWI2phAdjH3wWLqFoXNWwVgCxFHElDf74Jtg84pChSpVGPPd4l1fwloDpaxmiTdvuC8Hc24pTQ39D8lwxssB6/O6V9jeCz43tU6o1rwC2u3FvxUiNMuDQGi820Dzkq45bmze871jdHjaWtgENpyXaQZ3JMryjgvVshyxhwzK3i917nAEXIe1jQLWu6TvskydDwocftNMt0APDe8c8WHukABu/CN0b+3NnUA6e7FMAwB7ukk3/JB4TL2udSMkMe0udxLYcWnheTEefRFUcBIe02qNdpA4ON7Dra3NZXyKe03UxzdZqAHUW6dNonTomZ2i8QhmY3TSDWyHBzjMDZzQ2x52PxRVTL2kHTOoE+ExJaA0uLbbjVsh/8OkVXCfATpHMNPikxwBB+KSpB9pzXxjC6mZMMFP8AdEktgG87RP8AZFUsyYXtf4gGuqGIsdUw7f3rgHyS1lBnd63F3v6LRtEzBF/KUdUysU23JJBeCQQB4YIIBuZnbgmjfYk6F2OxTBTqNJOqoxrRDYALXtdz5D4lcZhmVGrIlzRrY4+H32hgbDr2IgxFodzU2HwZqa4DT4HBocJl8ag1vIw11+g5oPC5QKjKT2uJ1ECo20taXaA8c2zvytzRdnKgfMMa2qykTao3U10Axp1FzSCSdpNvJHVM1pnE1aggNc2qBZ0uL2lrdYnhPDgg3ZY0EMOsvNPvIaAQ0FutoPE2iTwnoiRkrddNmp4DzSAdDYmo0O2mbT+XBJ7h/adVMzYKrazDJHdAMcD4GNjU0EbgQAOYJlIMyzGlQeWD2mGrOqd5SggmidOhzSbCowtJB6dUww2Ea8VfEQKbC4WF/EG35e9Poq922wIpPYJJs6DA0uaHWcxwJBBn0TQb7BSuhf2kzKhWZTa2qab6NbEPBLHe0ZUfra9pb7tQaQIMcLiFvDdoaIxGCxWpw/Z6Lab6RadT3Ma4HSbt01NUmSI1O341fMB4kKtsejHP5Ma5MZLrc9vomUpbkg9775JkmRSPxNT9ysXCxHYRU3gthcgLcrhSWgL+h+S2Gwz4LMNv8fktVHGXDhCV9lI9WRlej5XmtUhsu2bojS0DSYkFoEGYG/ILzYlXzKW2Holy9BxoszMY9wgkRAEQLATAECwklHPxjnbkTIMgAGQIBkdEFljw3VLQbCCRsiSyNx8Fil0W1ZLUxzydU+IO1AjfUYk/kFGMc8ODrSJ4W8UzI47lcPp2nh9eqgcElsNIPbSeGsDdLtUVGgt4weZiwGxRFJlYgaw0xqdqlrjqcC6T4ovHHklRxjxFx4RA8LbDheOqK/xN5g7WANgZMEEm3U+UqkGic0zVfD1maCyNVNxdAcLu1MbFnXvEgxEJTUx9WlUY4BrHNBLdOxY+XcyC0yfsKfHZrVaQWuiST7rdy4OJ25gJNXrOeQXcAANgA0WAAXSf0GK+wtuavAFmlzWGmHEHUGEFsWMGASASFM3OXB7aminqGiDDv3AA397oPh5pTKwFScmVUUMWZoWhwbTpjUCDZ2xLXbl3No/PmVXe0Vd1YtaA1rQXOgTGpxvEkwI4Ji7ZK8WDNvmjGTO4qyq5jhSHbhCmh1TTNWHUPLohBQPMfNehDoxTiuQVlFOJv92Ryiy/CnfV+X913VkcjvsmD0iPUtoW/VYmOsHWALpdMHwRFNNBBEbkgfr+UrnECdt7/JF4a5niNlCXyZ5SJ+ISPsp+0hjZX/KqdlRdC9HyTCl23KSeEKebobHoaUQGt87/AKKdjTYSZ3J+/uxUcS4Dy+AsEdVwjmOk3BG/I8vvqsvgozitXMFsCDHAcEI5T1Qoy1SbsdKgZ7VJSFgtOClpCyaAsxZmg2QGn6pnmm4Sp1Hk4jddIMejoUJXfcfdv1QTqLuBHwXbDUHX1P6pGOgp1C39v0S6vhTJ9eY+YRX7Q8AS029Z43shXYwSZBHp0PUdPgijl2IM1wji6wBtwI5pbWwrmiSCFY82rgOG59Y57pJj8SXAbb7L0YfFGSfZJgLA+anDlxgXQDPEhb78Ik2Qh0LEN3/RbTnaIVsFZTC0AicE4Z1z5FR02+Eef91vDXJ/CUdhsPoptLhLnHwM5ngSOXRJLTKJaO8tyxzyLSTcN5j+J3JvzXo2EHds0zwl3XklmU4B1KnEg1n3e7+Hp6J7gcuLQHNcZ3J59PJZs0ysIo7yilqfO/E/QJnmYjQOeo/QQh8FUhztLdU+9HAi0jz4onNveZ+EqTdxOfyFtXZRFS1tlEVEoQlS0dlEVPR2TxEmLc03CAhMM03CCaybDcrpBj0QkITMcZ3TZ4pn2lqDDllIQT3ZeTF9Rj4i4Hp1UWT0nd06q8HUZDZHutFpAPEmfgFNotjceLk/wL8ozEVmn+Ib+UmFM1rJJe4ADhxPogMkpuOIqkC2kCANySTt8UfVbcppUnoSLsRZ9iml0NYPM78UirBNs/8Af9B9UpiSvRx/FGWfYzw7bXjgoi0SPL6lF0qFrhDPpAcPueKW1ZFsVErFonmsVQkgC0QtLUphh9kGCEd44SP3RzjclXDLcEwA1ntaH30TwEbpZ2cwgqU6bv3AwT+IEgj4pxXhzokQCJ5WOyhN+SkPoJp4droMSeGon4kJnSa5ocGO0/ykTB5tPIoGjcyNkfXpupkGdQIO/C8wsjdssE5cw96Ta4i3TaQis298DkENgHaiC0xf4cwVLUfqeTz28hZF6jQn7rAcQ2yjc1GYoWWm0SdgolLFhbup8O2yNZl7rkwPMhS0MNAMkffVWhCT8E5zRXc0ZsucnoaqrR1n4Jjm9PqNuY/VTZPhjTJe6B4bevFJNOL9wVJcdFWzomrjKsbgtZPxcfkFazghTwkkcDHkgOz+WNc91QS4vqOMnlZOO1ZIw7w3g0gf2/NSbXG/wGcuoIp2U1mteajYOlrrD+MjSPyLkLSlzQXbkAnziUj7N5i2kyqXm7nsa1vE7zHx/NWp9K+yORcWUg7KZ2hHtPQfVKWbhOu1DPafBJKLfEPReji+KM2T5D1tGQPEUHVpfzbj9Uxax0cEBW1aDt7soJv7INsSLS2AtKxxM1cws1LSI46yLNH0g5gdDSTeJ0k8R06Jhllasa7W6i7VY38OjcmegEz0SfLKcj1TLAY91Jx0wRcEHaDuAeEpH9FYrVl7wma0Ru4CDF9+SaZhjQ5oDePHp0XnWGc17gTOoukzxMydrK+4dlhY7XtxGyy5IpMbxZJkwIc48mko+g2WsPNp+coXBNIY+x1EANsfX6Jj3JFK9tLPlujOFxsnGWwOvLh4Yte5RuApkt1E8JXnR7R1u8IkNbJEADbqTcq+5NjdVPxEGbkx9/khDIoJJhmmcNovqOd4oExANyesI45dpb4ZJHMzPw2S+hmOkuDQA6feO0ciI+XJNGMe4ATBMSBN/iAtikrpMzuymdrGlgkuiSG8iJMcvT1Ckymm80tVN+idwBYxudB8J9IKsucZO15guBmxa6CHDiCD9IS12Tmn3TGg6GyQL+l1k9VkUlXk0+mda8A9enU7lzGhs7+zm/MaTJHoo+1rO7wo0vJeW+6TYWAJA6XHqneFwQkO1HvLAmIsTNxx26KPtlgj3IaQDq3MepJ8+ix/4KjyZq5pSUfH/h45k+XF9ai3nUHzm/wXoVWn4yDzVcweVd3iWlpIABIc2145GRKsVGq5xlzi7hJa0GOsWPnAS5snLQ6xcfcindqqftCkmHZ4gIVk7Ts9ofP6BJMMzxjzXpYX7EZMi2OGbe6lWMkNcIsGgSnzYhKsyqDS78JCEb+jJ+CtArS2Fi0BOmrJWBYAiONsoIAPnH1UggE9Tb5QoMsZIPIE/GLKQ09RPOLRzlT8l4/EbYFniZ+L6r1nL6XgHKF5Vll3U+B1X85XrGG/y/RZsz9w3gxjpPITY/fRFYisHMcItpKCpHwo/L6Ugj+VB5G1RJxR57jcoa5xgdUdkGGq0nG8tG09VY3YAazMeZUeNwLS0hhOv90jn1tsvNyZ6lxfRXtbO6VFriGxcyTJn04D4dVujmRaSyACDAJG4Hlsqs8uYZcSC25v7pG/1VhwNdtVjKhAmGu8jutscyg3KT0zNkTVUdVswLHw+LwG6bib2GkW+905rubUZazgI910ehhK61JlnETeYmDt0MHfijMA5jtWmRtK0NJv+GBOhHiMZ3NSxcSb22t5bHeZ5hMaOZnEMcG3IFwRsfL72UmY4TUDpIneescfkkeS4gtbWeRBLoMTYtG9+keso5IP/G4jQlc1ZrJcIB3moAtc4wCLsIgQR5z8VxWo6XkRHl9FPl+p5NQe9JBBAALbb/HdFY3DyA4CIs4cv7LF6lJRVeDVjycpM8/7Tt8bvP6BKMCz2g2+wrB2jp+Inr9AlGCZ4xZa8D/0/wACZl2NWsSbM40v2908vRPg1JM0pCKluB/LZCLjZh1ZVAsWBYtljnRas0orut1EGpilDPKW+yeep+QU2GpSR1E/kustZ7B/4voEdRoeJvkVJ9ll0GZThvGyOYlerYSjLQOip3ZDAB75PBX+gyAseV3IN6BKOG9/pH1ROWiP+IXFM3q+nyKky7+hqTyI+mRYilJlL8S/SCYjqnmlKc1ZDHLJkxXKxlTKxi6TawOpoNrSAfmlOIr1KLtTZ0mLcuitmEww0g8wkuY4aaZ6wugtteB5NUkbr4pzqNOoInVx++n5o/s5iHk1NW1j5boPMsJpw9JsEbSPzRfZYWq/7f6l6CaUCDjsa132kRuDfbql4AeHkW1GDy84HHhfkjK4lKMGAGPbJuXT8oVIZVbs5w+iPLqpc7wNIAMd4bauhHHjB6QrDqBaWmJIMef3CSNq6XNMbkDiPr9EyxFYRMXgweUbLN6icXHspixuyndoKXgnqkGDZ4wrDnNTVT/3/O/6pJg2+0Cf0nwY+cZwq9m1G1S8WVkSHOaZLavl/dUhJ32efyd9lOA5rFJpWLXRWg99O5XApo001yKaJShjljPYEDi4/IJkxvibbgUHlf8Alx1PyReBq6iehhQl2US0XvsRR3PQ/RW6k1VzsR7rvX+lWakLLJ2wT0wFg/zvvgURlg/8G/VQM/8Af9fkV1Qpyx1y2KbSC0wZElGMbkLJ6YewJTnzfZOSbsxi6+Ia5xf7rtPvPBNp31Rx5KXtRVqYdo1OL6VS3ijUx2+43Cd4voRSpjDC0ZotP8v0UFPAzSp+TfkhM/xD6OCp1abyCYbHCCCZjnZWLJxOHpOd/wDGwn/iCujhr8hlMrvaqnAb5uUfZNlqv+z+pB9rKzhXpkOmjVaHM4iTvHxHxCmyfEmlh8TUAkt0W85H1ReN3QVL22N61NIsvbZ34nfNT4OtWfR7x5Ac5pLA0us6PCHSSCJgG3FD5GXGkC+ziTI6qU40h4vZ1i2+Kn+NqMxLfCfJyHxQ8dP8bUVjD4T5OWLP0acfZTcd7rh1B+B/ul2Eb7T4onMasf8AIj5KPCN8fxW703wZH1AfA/JJs1nTUgcP+08LOvD9UozQeGpabfP7/JUhd9I8+nfRTe75CViKLFi3F6G3crg0kd3a0aSSxyLDO0gDmT+Smw9TS8AbE39VxhqdtRniAOQ/upsJR1Ejy+ak+yqej0rsOLO8j/SrQwWVU7AOs4HdoIPW4ghW2LLPROb9wtp7V/X5FT4X3H/6Y+TkKw2xHmfkVK1zhTdobqJYwRMWMgroakjpr2sR/wDpyPZVf9T+kKb/ANR6oGGa3iXyPQGfmFFlVCrhmObTpOgnUZczeI3npyQjMDUxNUuxBEUy2GAzvJufRV5JNsnxbJO1rCMsog7gs/8AFyaZnXLcAxrCA99NjBJAsWjUb9JQPbIl9BtIMJFiHCPfuACCRaCuK+FdVxOGY9vgo0pIMQXABvzj4dUykqOcXZFm2Ea/L2Bhl2G03kHwmx2J+wuuy2KijUMBwcWBzTxBkFODppsqAMBDmkFogT9glVvKsOWtqUgKgIcyq0w02EgtcA6+4SOVq09hqtMZ4rLtNN9TDkt0AudSddpA308vu6X5FW10tXNzrdZU2ZZtV7s0qdMzU9nqcNIAdbiZXeVYHuaYZMkSSeZNykyNNfyNC0zjFDx0vxtRGYDwu/C75KHE/wCZS/G1S5p7rvwu+SwZujXjKDj2W/3n6Iigz2p9VxXEx+In4X+iLw1PxLZg+JLOyd1A/X5pfmLIa8lM30jy+7oHH0/C/wBUYLfTPOSV9FRFBYj+6WLeaKGXdrnu0ZoWd10SWOBlkUyUVllDxAfy/osxNP2cdR8wj8DRioB/KfopsctvYkQ6oOn1CsLsbTuNQ++qquX1SyniHD3m0nEeiI7KYNgoCq4anmXFxkkX4cVKlQjVsObiWhteXASXRJF7cOaY4E+H/az6qm5waf7DW7oyzvmwfQmE2z7Eup4J5bY6aQ8pJEoqG0c5aY4q4hv8Q+KV5fUAfWkgS5oEnjfZd9lsvpik0FocXtGsm+qReVW6Uuw2Np6vdq0mNe47DWQCT9Vygn0c5ND/ADuoHNaAQfE2YKnovBxViD7I7fiCr2bVSa2GotaWuoQKjjxHhMTxHLzU1KpozDHuH7lF7gOogpljA5lhxD23uPil+C/z3/6f9QS3sezU3vXkue5xuSdpiI2hbdTa3F4vDhxY00/A7+AksdHQXI6JFBPyFyaCMycNVMf/AGMRTzuk4wemphaT5HtWljtRc18wHFrvhbyQbazq2Nr6nODaR0saCQBcibG5sFzhStgUrY1xDvaUf9QKXOD4H/hd8lBnT208RgqnCo4d4BxLTGuOZBvzhBZjgnU6VYue6pTqT7QOJA4tBb+4ZHJQyYLVlseWmVqiZPkSnFFl0my27j0T+mLpsPwO9QcuB6/nsgsY3wu3TF7jz/6QuLFnffFHHXI8+NWIO5WIzu1i3WXDhTW+7hFBi0WKZQFfTkDzTDDUvaT0P0UbWbeaOoMvKVjeCVtYsdI5EEG4IO4I5LnC546i3RTpiLwC6YngPDMKR7bqs47G924hwMSpJu6GSTWw2liNOHNBzNTTU12dHQCYKMqZ292pr2A03NDSwncC48QAgg3BhJKOY03bOCnDwU3J+Q8Ijmn2icynoptggQHEyQOdhcpPSxAbh61GJ70tJdOxbJHDmtQFDVaeCKkBwQc7N57lzm+OmA0un32gyA4RwFpXH+MEYp+IaB47OYbgtMhzT0ISXEV43UTcSE2xOKLTgM/bRbDKbtyQCRAJ4atyPRLMLmxFWrVqy51QC7Yt4g7Y77RwS01p2XDnIHcUNM6z51XuQwFgpO1g2nXYgxwuApRnrDUdWNJzXvjWGkFpd/EJgtm9r7qt4jGNG7gPVBuzamP3p8katUCkiy43PzVxFKq9sU6Xu0wbxe8njdSZh2mmg+ixp9oAHOdAsDNgCbqoVc3pxZ3zUNDF63CNlKal2VxKD1ZfMrwwbTbA3uU0Y26hwbPZt8h8gjWs5oY746FzdsgdUKGriQUxdRH36oetSsUVDJ9mPjO+xQaa0iwxbWmy4XoWBiKFNZ3aQNkDKaNotUDmkbLh9R8RMeW/xQYewjF12M94x04+g3STHUBUk87jyRBocTdcubFlB92XhHRW6+HY06SxpJ4kD5rDlzdwXNPRx+RKZ4+gHC4lK+6ePddbkb/mqxZ0kzg0nt2qOKjoYqrqI1AzspjhnO95xPQWR+VZcGmYXNpICi3oT4zA141ESOn6IJzXwTEK+PZaFWM6ZFuaEMlnTxUVxuZVASGttzOyLojXOtzj0BgfldcGkAtNpXsm5WB4uKJ6eUU37NH/ACcfqhcZlTWfuBGURUbsVziaj3WcbdAhb+xeK+hP3AOzQPIBMcLhw0LKdMKYNmySb1RSCSfIvmV5hSqtAY4TyNj8CnDGXXnWCowrblGLeLE6h1v+aaEaIzdscvCHrssUS188Fqo2ysTF/dLSMNNYuOCtC2KanDVsNShBHsCErCEzqNQOJYgxkBFyhxIls8r/AKrt5W2lZ5GmAte5RFsrMb4HQdjceXL0XDKiolqw2SNphH4dtkv1ovC1EsroaNWFwqv2gHiCtQCrHaAeJJj7HmuhI5qyF2VzUcqQJ5CdlRQYh0rgVFC6qnIkrVLh+fP5INrtRgevkiy5J5Hb1Qxwr1ZMq3VSwb7q3ZMFVGZlhpNspHtsuqDbKZzEwgHpW1OWLa44lIgdFXM27Rhk6Itx6/cpvn1UsokjjAVGq0YDy0AuMGHbSNuFllzZGnxR7n6X6KOSLyzV/X98jmlndQwZBH06TKaYfFiq3kRuFUqNTSwF5Mm/igGTfTA5bWRWRYtxqgwQ0qUJyT/g9D1focM8dxVSq9f8jmsy6iCOxlJL3K0jwIM6xGGFRpa70PI8wq65rm2dwVkYUrzumR4xsdxyK7G6dByLVimpiDwBKYZFSe58mwHD5IDDVWl0cU/pAsuwTzHMfqqZHqkTx7dsYtYqp2h99WmlWDmyFVc9MunqoYrtmmb0hQ8/FL6pcH32O3Tmjqjo8+SjLJHi3VYumJlVoCrvICFBJXeKxQEjiiMupz4uA+arLSMsNy2FYehobzPE/fBY5SOWmsuppDyYTgG3CuuTM2VXyzDyVccIW0qfeP1aQQPC0uMnaw+arGLk6RnbrbHtFllIWoD/ABhjaYqGjiAwmJ0N+Yf57bxabJhhq7alNr2TpcJGoEGOrTcKssU4q2iampdEbmrakc1aSDWC5rhe8puaN91Q8XVcw6Qwk/X7+nNekApfjcpZVM7HmFny4uTtHsfp3r1gTxz6fn6PPKlMgy/xHgOA5329Pmn/AGZwjnvDnCNO6cU+zTJBc6Y++id4bCtY3S0Qkhhk3cjX6n9TxqDjidt/3/cX4xiUV2p9i2pLik8ls8eDBZW3sDmkHYrhzlyHKdFrF7MNB224I2nXERPktVHXlB4xodt/2n77EqiV+K0TGx/Iqv4/HtIIBl3AC5noFLWwTuBcPIn5IV1CteHu9APnCeKQrbIO7IMu35cvNcVnytvyyodwT1c4/Vd08HG6Mkq0CMnewGrQBItco6mwNbC6bRi59FiCTfYsmlpGipqNKSuAmOXU5ITpEmOMnweyb9osGHYVrHODGvrUWueSAGtJMkk2ECV1llBOcTgG1WBj5ADmPBEe80yNwQR+qtglwmpPwRyrlForBwGDe5ztFCnTqa2tf7Ed21400nz+0EiDoP8AlgjUZiCn3ZS2Cw876Ocj3jx4qNnZqiIAc+AGCCKZswy0SWT+d+Mpng8M2lTZSZ7rBAkzbqVq9RnjOHFO9/8AZHFjcXbR290LFzWOyxYS4pZ2hpnYP+A//SlbnVM8HfAfqtrE/FHWzsZszk74D9VMzM28nfAfqsWLuKo6wevigef36pVi7laWKU4otCTBu5KzuT0WlilxRaM2zb8OY4ffog34Y9FixAZshdTKjc0rFiICKowwgMQCsWIoRsGc1ac1YsTkztlNM8tZ4hdaWJhWXvKRYJwtrEy6EfZHKzUsWIBIqpWLFiIK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http://www.naeja.org.br/dias-glorios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9358"/>
            <a:ext cx="2304256" cy="3322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1"/>
          <p:cNvSpPr txBox="1">
            <a:spLocks/>
          </p:cNvSpPr>
          <p:nvPr/>
        </p:nvSpPr>
        <p:spPr bwMode="auto">
          <a:xfrm>
            <a:off x="66825" y="5445224"/>
            <a:ext cx="9010349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pt-BR" sz="18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(Dias Gloriosos. Joanna de Ângelis/ Divaldo Franco - cap. 11 - Transplantes de Órgãos - 1999 - Ed. Leal)</a:t>
            </a:r>
          </a:p>
        </p:txBody>
      </p:sp>
    </p:spTree>
    <p:extLst>
      <p:ext uri="{BB962C8B-B14F-4D97-AF65-F5344CB8AC3E}">
        <p14:creationId xmlns:p14="http://schemas.microsoft.com/office/powerpoint/2010/main" val="9804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332656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PROGRESSO DA CIÊNCIA E DO SENTIMENTO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8131" y="1052736"/>
            <a:ext cx="8824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“Graças às incontáveis conquistas do conhecimento e do sentimento, o homem e a mulher já merecem ter suas dores diminuídas ...”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132" y="3212976"/>
            <a:ext cx="8824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Assim, podem realizar ... “o processo de evolução mediante os inestimáveis recursos do amor, que é a fonte geradora de  vida  e  de  felicidade”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Espaço Reservado para Conteúdo 1"/>
          <p:cNvSpPr txBox="1">
            <a:spLocks/>
          </p:cNvSpPr>
          <p:nvPr/>
        </p:nvSpPr>
        <p:spPr bwMode="auto">
          <a:xfrm>
            <a:off x="70859" y="5626417"/>
            <a:ext cx="9010349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pt-BR" sz="18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(Dias Gloriosos. Joanna de Ângelis/ Divaldo Franco - cap. 11)</a:t>
            </a:r>
          </a:p>
        </p:txBody>
      </p:sp>
    </p:spTree>
    <p:extLst>
      <p:ext uri="{BB962C8B-B14F-4D97-AF65-F5344CB8AC3E}">
        <p14:creationId xmlns:p14="http://schemas.microsoft.com/office/powerpoint/2010/main" val="14144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19" y="404664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CONQUISTAS DA HUMANIDADE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8131" y="1268760"/>
            <a:ext cx="88243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“à medida que a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ciência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a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tecnologia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ampliaram o número de instrumentos para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melhores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maneiras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viver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também facultaram a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diminuição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muitos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sofrimentos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131" y="4221088"/>
            <a:ext cx="8824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“essas conquistas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ampliaram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período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existência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útil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planeta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... para que nós utilizemos com sabedoria nossa encarnação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2126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19" y="137816"/>
            <a:ext cx="8640959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CONQUISTAS DA HUMANIDADE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8131" y="752480"/>
            <a:ext cx="8824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b="1" kern="0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“à medida que a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ciência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a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tecnologia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ampliaram o número de instrumentos para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melhores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maneiras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viver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também facultaram a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diminuição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muitos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sofrimentos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kern="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131" y="1686240"/>
            <a:ext cx="8824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b="1" kern="0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“essas conquistas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ampliaram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período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existência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útil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kern="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planeta</a:t>
            </a:r>
            <a:r>
              <a:rPr lang="pt-BR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... para que nós utilizemos com sabedoria nossa encarnação</a:t>
            </a:r>
            <a:endParaRPr lang="pt-BR" kern="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131" y="2420888"/>
            <a:ext cx="8824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Cabe a nós </a:t>
            </a:r>
            <a:r>
              <a:rPr lang="pt-BR" sz="3000" b="1" kern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melhorar nosso comportamento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ético e espiritual para que nossa conduta não dê causa a:</a:t>
            </a:r>
            <a:endParaRPr lang="pt-BR" sz="30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3568" y="3914216"/>
            <a:ext cx="5688632" cy="52322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novos comprometimentos</a:t>
            </a:r>
            <a:endParaRPr lang="pt-BR" sz="28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259912" y="4543697"/>
            <a:ext cx="5544336" cy="52322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processos depurativos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35976" y="5179296"/>
            <a:ext cx="54003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doenças devastadoras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8132" y="6021288"/>
            <a:ext cx="9075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Avanço do conhecimento X progresso moral</a:t>
            </a:r>
            <a:endParaRPr lang="pt-BR" sz="30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4750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5427" y="404664"/>
            <a:ext cx="8968365" cy="553998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PROGRESSO CIENTÍFICO E TRANSPLANTE DE ÓRGÃOS</a:t>
            </a:r>
            <a:endParaRPr lang="pt-BR" sz="3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8131" y="1052736"/>
            <a:ext cx="88243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“O progresso científico alcançou a técnica dos transplantes de órgãos ...” ajudando pacientes na recuperação de doenças diversas</a:t>
            </a:r>
            <a:endParaRPr lang="pt-BR" sz="30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131" y="3235623"/>
            <a:ext cx="882434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2900" b="1" kern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Verdadeira benção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o transplante de órgãos concede oportunidade de prosseguimento da existência física” - moratória</a:t>
            </a:r>
            <a:endParaRPr lang="pt-BR" sz="29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132" y="5022175"/>
            <a:ext cx="882434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doador: “... realiza doação de alto teor moral, verdadeira caridade no seu sentido profundo ...”</a:t>
            </a:r>
            <a:endParaRPr lang="pt-BR" sz="29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5751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5427" y="404664"/>
            <a:ext cx="8968365" cy="553998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PROGRESSO CIENTÍFICO E TRANSPLANTE DE ÓRGÃOS</a:t>
            </a:r>
            <a:endParaRPr lang="pt-BR" sz="3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8131" y="1052736"/>
            <a:ext cx="88243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“O progresso científico alcançou a técnica dos transplantes de órgãos ...” ajudando pacientes na recuperação de doenças diversas</a:t>
            </a:r>
            <a:endParaRPr lang="pt-BR" sz="2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131" y="2204864"/>
            <a:ext cx="88243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2200" kern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Verdadeira benção</a:t>
            </a:r>
            <a:r>
              <a:rPr lang="pt-BR" sz="2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o transplante de órgãos concede oportunidade de prosseguimento da existência física” - moratória</a:t>
            </a:r>
            <a:endParaRPr lang="pt-BR" sz="2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132" y="3405193"/>
            <a:ext cx="8824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doador: “... realiza doação de alto teor moral, verdadeira caridade no seu sentido profundo ...”</a:t>
            </a:r>
            <a:endParaRPr lang="pt-BR" sz="2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140" y="4437112"/>
            <a:ext cx="8824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receptor: “... atenuadas as </a:t>
            </a:r>
            <a:r>
              <a:rPr lang="pt-BR" sz="32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causas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cármicas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...  já merece essa </a:t>
            </a:r>
            <a:r>
              <a:rPr lang="pt-BR" sz="32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concessão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divina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...” - vida ampliada, trabalho no bem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408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67544" y="188640"/>
            <a:ext cx="7992888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TRANSPLANTES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8131" y="908720"/>
            <a:ext cx="8824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Insucessos - relacionam-se à lei de causa e efeito, aspectos morais pregressos que dificultam a recuperação</a:t>
            </a:r>
            <a:endParaRPr lang="pt-BR" sz="30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68152" y="3466679"/>
            <a:ext cx="5616624" cy="584775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fenômenos imunológicos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75476" y="2636912"/>
            <a:ext cx="3096344" cy="52322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Corpo espiritual </a:t>
            </a:r>
            <a:endParaRPr lang="pt-BR" sz="28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424517" y="2612511"/>
            <a:ext cx="3096344" cy="52322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Corpo </a:t>
            </a:r>
            <a:r>
              <a:rPr lang="pt-BR" sz="2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físico </a:t>
            </a:r>
            <a:endParaRPr lang="pt-BR" sz="2800" b="1" kern="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" name="Seta à esquerda, à direita e acima 1"/>
          <p:cNvSpPr/>
          <p:nvPr/>
        </p:nvSpPr>
        <p:spPr>
          <a:xfrm rot="10800000">
            <a:off x="3887924" y="2776056"/>
            <a:ext cx="1152128" cy="612000"/>
          </a:xfrm>
          <a:prstGeom prst="leftRightUpArrow">
            <a:avLst>
              <a:gd name="adj1" fmla="val 25000"/>
              <a:gd name="adj2" fmla="val 27886"/>
              <a:gd name="adj3" fmla="val 25000"/>
            </a:avLst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9076" y="4327928"/>
            <a:ext cx="882434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29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Divindade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apoiando o </a:t>
            </a:r>
            <a:r>
              <a:rPr lang="pt-BR" sz="29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esforço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humano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envia ... “os </a:t>
            </a:r>
            <a:r>
              <a:rPr lang="pt-BR" sz="29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missionários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</a:t>
            </a:r>
            <a:r>
              <a:rPr lang="pt-BR" sz="29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amor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da </a:t>
            </a:r>
            <a:r>
              <a:rPr lang="pt-BR" sz="29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sabedoria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da </a:t>
            </a:r>
            <a:r>
              <a:rPr lang="pt-BR" sz="29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ciência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das </a:t>
            </a:r>
            <a:r>
              <a:rPr lang="pt-BR" sz="29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artes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...”, para melhorar as condições ambientais e evolutivas do planeta.  </a:t>
            </a:r>
            <a:endParaRPr lang="pt-BR" sz="29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030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2" grpId="0" animBg="1"/>
      <p:bldP spid="13" grpId="0" animBg="1"/>
      <p:bldP spid="2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332656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AÇÕES  CRIMINOSAS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216" y="980728"/>
            <a:ext cx="88243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venda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indiscriminada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órgãos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representa ... “um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comércio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ignominioso, gerador de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crimes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hediondos</a:t>
            </a:r>
            <a:r>
              <a:rPr lang="pt-BR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que devem estarrecer a humanidade, levando-a a abominá-los”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55575" y="3584343"/>
            <a:ext cx="8136904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Retirada apressada de órgãos antes da morte encefálica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55576" y="4735009"/>
            <a:ext cx="8280920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Doador vivo que vende o próprio órgão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55576" y="5421681"/>
            <a:ext cx="8136903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Doador sequestrado e assassinado para a retirada de órgãos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Espaço Reservado para Conteúdo 1"/>
          <p:cNvSpPr txBox="1">
            <a:spLocks/>
          </p:cNvSpPr>
          <p:nvPr/>
        </p:nvSpPr>
        <p:spPr bwMode="auto">
          <a:xfrm>
            <a:off x="125451" y="6453337"/>
            <a:ext cx="9010349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pt-BR" sz="18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(Dias Gloriosos. Joanna de Ângelis/ Divaldo Franco - cap. 11)</a:t>
            </a:r>
          </a:p>
        </p:txBody>
      </p:sp>
    </p:spTree>
    <p:extLst>
      <p:ext uri="{BB962C8B-B14F-4D97-AF65-F5344CB8AC3E}">
        <p14:creationId xmlns:p14="http://schemas.microsoft.com/office/powerpoint/2010/main" val="26759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1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27584" y="404664"/>
            <a:ext cx="7344816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DOAÇÃO   VALIOSA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19" y="126876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Quando o ser está consciente da sua imortalidade e compreende quão valiosa para outras vidas será a doação dos órgãos que lhe têm sido úteis e preciosos, caminhando para a dissolução, podendo, no entanto, salvar outras vidas, diminuir as angústias do seu próximo, a mesma se lhe apresenta como forma dignificante de crescimento íntimo.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49144" y="6289561"/>
            <a:ext cx="9010349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pt-BR" sz="18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(Dias Gloriosos. Joanna de Ângelis/ Divaldo Franco - cap. 11)</a:t>
            </a:r>
          </a:p>
        </p:txBody>
      </p:sp>
    </p:spTree>
    <p:extLst>
      <p:ext uri="{BB962C8B-B14F-4D97-AF65-F5344CB8AC3E}">
        <p14:creationId xmlns:p14="http://schemas.microsoft.com/office/powerpoint/2010/main" val="42331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8383" y="701125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Olhos que viram belezas e irão arrancar das trevas pessoas que tateiam sem luz; rins que filtraram o sangue da vida e poderão libertar das pesadas e perigosas injunções das máquinas de hemodiálise; pele saudável que substituirá tecidos queimados ou dilacerados rudemente... coração, pulmão, fígado, glândulas que a ciência poderá utilizar em momento próprio, serão incomuns benefícios para a humanidade, desde que haja ocorrido a morte real dos doadores...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93104"/>
            <a:ext cx="734481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BENEFÍCIOS PARA A HUMANIDADE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5621056" y="6398745"/>
            <a:ext cx="351474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pt-BR" sz="18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(Dias Gloriosos) </a:t>
            </a:r>
          </a:p>
        </p:txBody>
      </p:sp>
    </p:spTree>
    <p:extLst>
      <p:ext uri="{BB962C8B-B14F-4D97-AF65-F5344CB8AC3E}">
        <p14:creationId xmlns:p14="http://schemas.microsoft.com/office/powerpoint/2010/main" val="24526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305360"/>
            <a:ext cx="8640959" cy="1323439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 MESMA  PESSOA  -            Autotransplantes</a:t>
            </a:r>
            <a:endParaRPr lang="pt-BR" sz="4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2216" y="1817528"/>
            <a:ext cx="8824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Segmentos de tecidos transplantados de uma parte do corpo a outra parte que necessita ser reparada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55575" y="3693527"/>
            <a:ext cx="8136904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Índia antiga - </a:t>
            </a:r>
            <a:r>
              <a:rPr lang="pt-BR" sz="3000" b="1" kern="0" dirty="0" err="1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</a:t>
            </a:r>
            <a:r>
              <a:rPr lang="pt-BR" sz="30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ushruta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reconstruções nasais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55576" y="4912433"/>
            <a:ext cx="8280920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Itália - séc. XV - </a:t>
            </a:r>
            <a:r>
              <a:rPr lang="pt-BR" sz="30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Tagliacozzi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idem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55576" y="5653697"/>
            <a:ext cx="8136903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Vários países - séc. XIX - enxertos de pele 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9076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961565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transplante de órgãos direcionado à dignificação da vida humana e realizado sob os auspícios de uma bioética trabalhada na Lei do Amor, representa grandioso passo da humanidade que ruma para o futuro melhor, apesar de a morte</a:t>
            </a:r>
            <a:r>
              <a:rPr lang="pt-BR" sz="3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que </a:t>
            </a:r>
            <a:r>
              <a:rPr lang="pt-BR" sz="32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todos aguarda, continuar inevitável como processo de liberação do corpo, para a existência espiritual, esta sim, a  verdadeira e eterna.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DOAÇÃO  TRABALHADA NA LEI DO AMOR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84507" y="6316857"/>
            <a:ext cx="9010349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pt-BR" sz="18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(Dias Gloriosos. Joanna de Ângelis/ Divaldo Franco - cap. 11)</a:t>
            </a:r>
          </a:p>
        </p:txBody>
      </p:sp>
    </p:spTree>
    <p:extLst>
      <p:ext uri="{BB962C8B-B14F-4D97-AF65-F5344CB8AC3E}">
        <p14:creationId xmlns:p14="http://schemas.microsoft.com/office/powerpoint/2010/main" val="443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96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11" name="Picture 2" descr="C:\Documents and Settings\Usuario\Desktop\Aqua%20Blue-439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69222" y="383517"/>
            <a:ext cx="8391667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tângulo 12"/>
          <p:cNvSpPr/>
          <p:nvPr/>
        </p:nvSpPr>
        <p:spPr>
          <a:xfrm>
            <a:off x="414948" y="428604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 w="11430"/>
                <a:gradFill>
                  <a:gsLst>
                    <a:gs pos="0">
                      <a:srgbClr val="7CCA62">
                        <a:tint val="70000"/>
                        <a:satMod val="245000"/>
                      </a:srgbClr>
                    </a:gs>
                    <a:gs pos="75000">
                      <a:srgbClr val="7CCA6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CCA6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 -  o  maior  doador !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8596" y="2071678"/>
            <a:ext cx="2857520" cy="84638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  <a:p>
            <a:endParaRPr lang="pt-BR" sz="3200" b="1" dirty="0" smtClean="0">
              <a:ln/>
              <a:solidFill>
                <a:srgbClr val="0BD0D9"/>
              </a:solidFill>
            </a:endParaRPr>
          </a:p>
        </p:txBody>
      </p:sp>
      <p:pic>
        <p:nvPicPr>
          <p:cNvPr id="12" name="Picture 6" descr="http://aboutbiblevideos.com/Art/GabrielvonMax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7" y="1226228"/>
            <a:ext cx="3280216" cy="511250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marysrosaries.com/collaboration/images/8/8d/Jesus_Heals_the_Mother-in-law_of_Peter_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26228"/>
            <a:ext cx="4337072" cy="511250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329427"/>
            <a:ext cx="8856984" cy="49244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SUSHRUTA  -  600 a.C.  -   Índia</a:t>
            </a:r>
            <a:endParaRPr lang="pt-BR" sz="2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5433" y="6294522"/>
            <a:ext cx="2696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ancientindianufo.blogspot.co</a:t>
            </a:r>
          </a:p>
        </p:txBody>
      </p:sp>
      <p:pic>
        <p:nvPicPr>
          <p:cNvPr id="1026" name="Picture 2" descr="http://4.bp.blogspot.com/-AelyHm77TPk/VQue-40I8UI/AAAAAAAAADQ/wSMiw_62bgE/s1600/susrut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/>
          <a:stretch/>
        </p:blipFill>
        <p:spPr bwMode="auto">
          <a:xfrm>
            <a:off x="3440194" y="1498432"/>
            <a:ext cx="5665721" cy="4619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5EjjyrTkOs4/U1zT0yEwqvI/AAAAAAAAPZY/nb9BN_BMb-w/s1600/10255194_619895938102135_741025237639277212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" y="1514012"/>
            <a:ext cx="3318807" cy="45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483915" y="6288957"/>
            <a:ext cx="1606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dailymotion.com</a:t>
            </a:r>
            <a:endParaRPr lang="pt-B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716016" y="387673"/>
            <a:ext cx="4248472" cy="954107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Gaspare</a:t>
            </a:r>
            <a:r>
              <a:rPr lang="pt-BR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Tagliacozzi</a:t>
            </a:r>
            <a:endParaRPr lang="pt-BR" sz="28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(1565  -  Itália)</a:t>
            </a:r>
            <a:endParaRPr lang="pt-BR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41685" y="6369259"/>
            <a:ext cx="1606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dailymotion.com</a:t>
            </a:r>
            <a:endParaRPr lang="pt-BR" sz="14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upload.wikimedia.org/wikipedia/commons/a/ae/Tagliacozzi_Portra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/>
        </p:blipFill>
        <p:spPr bwMode="auto">
          <a:xfrm>
            <a:off x="144947" y="387673"/>
            <a:ext cx="4403268" cy="5822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9/9b/Houghton_Typ_525.97.820_-_De_curtorum_chirurgia_per_insitionem%2C_icon_octua_-_cropped.jpg/800px-Houghton_Typ_525.97.820_-_De_curtorum_chirurgia_per_insitionem%2C_icon_octua_-_cropp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" t="2508" r="3451" b="9438"/>
          <a:stretch/>
        </p:blipFill>
        <p:spPr bwMode="auto">
          <a:xfrm>
            <a:off x="5195697" y="1658084"/>
            <a:ext cx="3289110" cy="472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142014"/>
            <a:ext cx="8352927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Reverdin</a:t>
            </a:r>
            <a:r>
              <a:rPr lang="pt-BR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(1869 - França)</a:t>
            </a:r>
            <a:endParaRPr lang="pt-BR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712381" y="6402306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aafp.org</a:t>
            </a:r>
            <a:endParaRPr lang="pt-BR" sz="1400" b="1" dirty="0">
              <a:solidFill>
                <a:srgbClr val="000000"/>
              </a:solidFill>
            </a:endParaRPr>
          </a:p>
        </p:txBody>
      </p:sp>
      <p:pic>
        <p:nvPicPr>
          <p:cNvPr id="2054" name="Picture 6" descr="https://upload.wikimedia.org/wikipedia/commons/thumb/7/77/Jacques-Louis_Reverdin.jpg/800px-Jacques-Louis_Rever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01335"/>
            <a:ext cx="3528392" cy="5063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afp.org/afp/2000/1001/afp20001001p1474-f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4"/>
          <a:stretch/>
        </p:blipFill>
        <p:spPr bwMode="auto">
          <a:xfrm>
            <a:off x="3765674" y="912306"/>
            <a:ext cx="5214651" cy="5643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52216" y="797223"/>
            <a:ext cx="8884280" cy="1200329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UMA PESSOA P/ OUTRA -   </a:t>
            </a:r>
            <a:r>
              <a:rPr lang="pt-BR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Homotransplantes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2216" y="2291388"/>
            <a:ext cx="8824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Doação de enxertos de pele para queimados, seja de doadores vivos ou de cadáveres (uso temporário)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5864" y="4500409"/>
            <a:ext cx="88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Bancos de ossos e cartilagens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2871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76672"/>
            <a:ext cx="8640959" cy="1200329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UMA ESPÉCIE DIFERENTE -  </a:t>
            </a:r>
            <a:r>
              <a:rPr lang="pt-BR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Heterotransplantes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2215" y="2219380"/>
            <a:ext cx="8824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Pele de porco ou de rãs, especialmente tratada para queimados (ou outros) - temporário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5864" y="4284385"/>
            <a:ext cx="88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Outros tecidos - ossos por exemplo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46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76672"/>
            <a:ext cx="864095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MEDICINA  MODERNA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2215" y="1289944"/>
            <a:ext cx="8824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Novas tecnologias permitiram o transplante  de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5864" y="3429000"/>
            <a:ext cx="88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doadores vivos ou cadáveres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2442072"/>
            <a:ext cx="2520000" cy="584775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órgãos</a:t>
            </a:r>
            <a:endParaRPr lang="pt-BR" sz="3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20152" y="2442072"/>
            <a:ext cx="2520000" cy="584775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tecidos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300472" y="2442072"/>
            <a:ext cx="2520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células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9512" y="4365104"/>
            <a:ext cx="88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Futuro - avanço da engenharia genética</a:t>
            </a:r>
            <a:endParaRPr lang="pt-BR" sz="3200" b="1" kern="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9552" y="4977160"/>
            <a:ext cx="8136904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Produção de células tronco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9552" y="5551777"/>
            <a:ext cx="8136904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Produção de tecidos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9552" y="6124073"/>
            <a:ext cx="8136904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</a:t>
            </a:r>
            <a:r>
              <a:rPr lang="pt-BR" sz="28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Produção de órgãos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540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6" grpId="0" animBg="1"/>
      <p:bldP spid="9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">
  <a:themeElements>
    <a:clrScheme name="Agenda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Agend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genda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da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d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da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ign padrão">
  <a:themeElements>
    <a:clrScheme name="Personalizada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7CCA6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ALL2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1406</Words>
  <Application>Microsoft Office PowerPoint</Application>
  <PresentationFormat>Apresentação na tela (4:3)</PresentationFormat>
  <Paragraphs>184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Tema do Office</vt:lpstr>
      <vt:lpstr>Agenda</vt:lpstr>
      <vt:lpstr>Design padrão</vt:lpstr>
      <vt:lpstr>FALL2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CLEBERLE</dc:creator>
  <cp:lastModifiedBy>CLEBERLE</cp:lastModifiedBy>
  <cp:revision>96</cp:revision>
  <dcterms:created xsi:type="dcterms:W3CDTF">2013-04-16T19:53:02Z</dcterms:created>
  <dcterms:modified xsi:type="dcterms:W3CDTF">2018-11-22T19:59:41Z</dcterms:modified>
</cp:coreProperties>
</file>