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20" r:id="rId3"/>
  </p:sldMasterIdLst>
  <p:notesMasterIdLst>
    <p:notesMasterId r:id="rId36"/>
  </p:notesMasterIdLst>
  <p:sldIdLst>
    <p:sldId id="377" r:id="rId4"/>
    <p:sldId id="355" r:id="rId5"/>
    <p:sldId id="378" r:id="rId6"/>
    <p:sldId id="407" r:id="rId7"/>
    <p:sldId id="379" r:id="rId8"/>
    <p:sldId id="380" r:id="rId9"/>
    <p:sldId id="381" r:id="rId10"/>
    <p:sldId id="409" r:id="rId11"/>
    <p:sldId id="382" r:id="rId12"/>
    <p:sldId id="383" r:id="rId13"/>
    <p:sldId id="384" r:id="rId14"/>
    <p:sldId id="385" r:id="rId15"/>
    <p:sldId id="388" r:id="rId16"/>
    <p:sldId id="386" r:id="rId17"/>
    <p:sldId id="354" r:id="rId18"/>
    <p:sldId id="387" r:id="rId19"/>
    <p:sldId id="412" r:id="rId20"/>
    <p:sldId id="410" r:id="rId21"/>
    <p:sldId id="389" r:id="rId22"/>
    <p:sldId id="390" r:id="rId23"/>
    <p:sldId id="392" r:id="rId24"/>
    <p:sldId id="393" r:id="rId25"/>
    <p:sldId id="364" r:id="rId26"/>
    <p:sldId id="394" r:id="rId27"/>
    <p:sldId id="396" r:id="rId28"/>
    <p:sldId id="395" r:id="rId29"/>
    <p:sldId id="401" r:id="rId30"/>
    <p:sldId id="402" r:id="rId31"/>
    <p:sldId id="403" r:id="rId32"/>
    <p:sldId id="406" r:id="rId33"/>
    <p:sldId id="404" r:id="rId34"/>
    <p:sldId id="398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40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36" autoAdjust="0"/>
    <p:restoredTop sz="94660"/>
  </p:normalViewPr>
  <p:slideViewPr>
    <p:cSldViewPr>
      <p:cViewPr>
        <p:scale>
          <a:sx n="80" d="100"/>
          <a:sy n="80" d="100"/>
        </p:scale>
        <p:origin x="-158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1F7AB-04BF-43A5-BD2C-F79E4BBEBF75}" type="datetimeFigureOut">
              <a:rPr lang="pt-BR" smtClean="0"/>
              <a:t>24/08/2012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24CCB-D97A-42E5-9436-067DB5099E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333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39219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402000"/>
                </a:solidFill>
              </a:endParaRPr>
            </a:p>
          </p:txBody>
        </p:sp>
        <p:pic>
          <p:nvPicPr>
            <p:cNvPr id="392196" name="Picture 4" descr="minispi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</p:spPr>
        </p:pic>
      </p:grpSp>
      <p:sp>
        <p:nvSpPr>
          <p:cNvPr id="392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9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PT"/>
              <a:t>Faça clique para editar o estilo do título do diapositivo principal</a:t>
            </a:r>
          </a:p>
        </p:txBody>
      </p:sp>
      <p:sp>
        <p:nvSpPr>
          <p:cNvPr id="392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pt-PT"/>
              <a:t>Faça clique para editar o estilo do subtítulo do diapositivo principal</a:t>
            </a:r>
          </a:p>
        </p:txBody>
      </p:sp>
      <p:sp>
        <p:nvSpPr>
          <p:cNvPr id="392199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pt-PT"/>
          </a:p>
        </p:txBody>
      </p:sp>
      <p:sp>
        <p:nvSpPr>
          <p:cNvPr id="392200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pt-PT"/>
          </a:p>
        </p:txBody>
      </p:sp>
      <p:sp>
        <p:nvSpPr>
          <p:cNvPr id="392201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fld id="{E6A4C061-0703-411A-B467-AABBE549DC03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516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7DD3D-32E3-47B8-8365-558864D89D60}" type="slidenum">
              <a:rPr lang="pt-PT">
                <a:solidFill>
                  <a:srgbClr val="A08366"/>
                </a:solidFill>
              </a:rPr>
              <a:pPr/>
              <a:t>‹nº›</a:t>
            </a:fld>
            <a:endParaRPr lang="pt-PT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8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5626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5626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035BA-DFD0-449C-9DE4-3691A3E3F4C9}" type="slidenum">
              <a:rPr lang="pt-PT">
                <a:solidFill>
                  <a:srgbClr val="A08366"/>
                </a:solidFill>
              </a:rPr>
              <a:pPr/>
              <a:t>‹nº›</a:t>
            </a:fld>
            <a:endParaRPr lang="pt-PT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45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452525A5-A1E5-43D6-B638-FBDC5648681C}" type="datetime1">
              <a:rPr lang="en-US">
                <a:solidFill>
                  <a:srgbClr val="000000"/>
                </a:solidFill>
              </a:rPr>
              <a:pPr/>
              <a:t>8/24/2012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B58B4DAA-F6D8-47AC-B72D-41547FDD055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36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C55D91-D392-47C7-9259-1205D6C00387}" type="datetime1">
              <a:rPr lang="en-US">
                <a:solidFill>
                  <a:srgbClr val="000000"/>
                </a:solidFill>
              </a:rPr>
              <a:pPr/>
              <a:t>8/24/2012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2B87F-2665-4148-80F3-BA4AB515527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11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995323-E451-46F0-B28C-BCEC5AF48B2D}" type="datetime1">
              <a:rPr lang="en-US">
                <a:solidFill>
                  <a:srgbClr val="000000"/>
                </a:solidFill>
              </a:rPr>
              <a:pPr/>
              <a:t>8/24/2012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5D49A-A1C6-4B8F-8EDD-917FFBB00FF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31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E7A661-8121-41ED-8C0B-F2ADBCD766B1}" type="datetime1">
              <a:rPr lang="en-US">
                <a:solidFill>
                  <a:srgbClr val="000000"/>
                </a:solidFill>
              </a:rPr>
              <a:pPr/>
              <a:t>8/24/2012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32EDA-2D56-4A7B-B41F-D90D1B872F8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37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8C363-938B-4AC3-9A52-ED19970ECD7F}" type="datetime1">
              <a:rPr lang="en-US">
                <a:solidFill>
                  <a:srgbClr val="000000"/>
                </a:solidFill>
              </a:rPr>
              <a:pPr/>
              <a:t>8/24/2012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279C3-CD23-41E7-A6DE-98D01D693C5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10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6CB966-FA8D-4BB5-9156-FAD6B4D1B288}" type="datetime1">
              <a:rPr lang="en-US">
                <a:solidFill>
                  <a:srgbClr val="000000"/>
                </a:solidFill>
              </a:rPr>
              <a:pPr/>
              <a:t>8/24/2012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A4A70-91CA-4CBF-9263-B60336C5E2E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55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91F6A6-FA22-4207-93D4-59BF8E6844A2}" type="datetime1">
              <a:rPr lang="en-US">
                <a:solidFill>
                  <a:srgbClr val="000000"/>
                </a:solidFill>
              </a:rPr>
              <a:pPr/>
              <a:t>8/24/2012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EF4FF-008A-436C-9545-51B1488769D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47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855A7F-2FF9-4327-9E0E-0A1E8F6B33CE}" type="datetime1">
              <a:rPr lang="en-US">
                <a:solidFill>
                  <a:srgbClr val="000000"/>
                </a:solidFill>
              </a:rPr>
              <a:pPr/>
              <a:t>8/24/2012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58F74-47C7-466C-8F26-BA4BDB27E4D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4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C151A-023C-49D8-A09D-AFE495B7564A}" type="slidenum">
              <a:rPr lang="pt-PT">
                <a:solidFill>
                  <a:srgbClr val="A08366"/>
                </a:solidFill>
              </a:rPr>
              <a:pPr/>
              <a:t>‹nº›</a:t>
            </a:fld>
            <a:endParaRPr lang="pt-PT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64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A98F99-9223-4342-AD05-54C1CA15B9E7}" type="datetime1">
              <a:rPr lang="en-US">
                <a:solidFill>
                  <a:srgbClr val="000000"/>
                </a:solidFill>
              </a:rPr>
              <a:pPr/>
              <a:t>8/24/2012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1CCC6-09D2-4FBD-BF34-A151B05C47F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00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4112DB-EE46-487B-8EBE-0EA265523338}" type="datetime1">
              <a:rPr lang="en-US">
                <a:solidFill>
                  <a:srgbClr val="000000"/>
                </a:solidFill>
              </a:rPr>
              <a:pPr/>
              <a:t>8/24/2012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96B9F-DE79-4A6E-9812-49695646F6D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21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F3312E-7AC0-4C4B-B93F-76D8960FFE9B}" type="datetime1">
              <a:rPr lang="en-US">
                <a:solidFill>
                  <a:srgbClr val="000000"/>
                </a:solidFill>
              </a:rPr>
              <a:pPr/>
              <a:t>8/24/2012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60EE5-2EC9-462E-BC10-C9DC63E54ED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44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5256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351110"/>
      </p:ext>
    </p:extLst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03958068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877731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130892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538027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85113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05C57-219F-41F7-8601-1D7AA9EA6E9B}" type="slidenum">
              <a:rPr lang="pt-PT">
                <a:solidFill>
                  <a:srgbClr val="A08366"/>
                </a:solidFill>
              </a:rPr>
              <a:pPr/>
              <a:t>‹nº›</a:t>
            </a:fld>
            <a:endParaRPr lang="pt-PT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97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59619317"/>
      </p:ext>
    </p:extLst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96259296"/>
      </p:ext>
    </p:extLst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0539802"/>
      </p:ext>
    </p:extLst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906658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3980F-ADC8-433D-97AC-66A30B7D258B}" type="slidenum">
              <a:rPr lang="pt-PT">
                <a:solidFill>
                  <a:srgbClr val="A08366"/>
                </a:solidFill>
              </a:rPr>
              <a:pPr/>
              <a:t>‹nº›</a:t>
            </a:fld>
            <a:endParaRPr lang="pt-PT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6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4B357-264A-465E-9C24-AEC39EF3E6E2}" type="slidenum">
              <a:rPr lang="pt-PT">
                <a:solidFill>
                  <a:srgbClr val="A08366"/>
                </a:solidFill>
              </a:rPr>
              <a:pPr/>
              <a:t>‹nº›</a:t>
            </a:fld>
            <a:endParaRPr lang="pt-PT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6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8ADF8-8D0C-42D5-B35E-61BDA4630ED0}" type="slidenum">
              <a:rPr lang="pt-PT">
                <a:solidFill>
                  <a:srgbClr val="A08366"/>
                </a:solidFill>
              </a:rPr>
              <a:pPr/>
              <a:t>‹nº›</a:t>
            </a:fld>
            <a:endParaRPr lang="pt-PT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6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0974F-0E1C-4502-AABB-A76AB1D19C0B}" type="slidenum">
              <a:rPr lang="pt-PT">
                <a:solidFill>
                  <a:srgbClr val="A08366"/>
                </a:solidFill>
              </a:rPr>
              <a:pPr/>
              <a:t>‹nº›</a:t>
            </a:fld>
            <a:endParaRPr lang="pt-PT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0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761E5-D27E-4AFE-83F3-20831C9769CE}" type="slidenum">
              <a:rPr lang="pt-PT">
                <a:solidFill>
                  <a:srgbClr val="A08366"/>
                </a:solidFill>
              </a:rPr>
              <a:pPr/>
              <a:t>‹nº›</a:t>
            </a:fld>
            <a:endParaRPr lang="pt-PT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7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07871-11D3-48CA-A559-9AA919AD1A35}" type="slidenum">
              <a:rPr lang="pt-PT">
                <a:solidFill>
                  <a:srgbClr val="A08366"/>
                </a:solidFill>
              </a:rPr>
              <a:pPr/>
              <a:t>‹nº›</a:t>
            </a:fld>
            <a:endParaRPr lang="pt-PT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1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391171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402000"/>
                </a:solidFill>
              </a:endParaRPr>
            </a:p>
          </p:txBody>
        </p:sp>
        <p:pic>
          <p:nvPicPr>
            <p:cNvPr id="391172" name="Picture 4" descr="minispi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</p:spPr>
        </p:pic>
        <p:sp>
          <p:nvSpPr>
            <p:cNvPr id="391173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402000"/>
                </a:solidFill>
              </a:endParaRPr>
            </a:p>
          </p:txBody>
        </p:sp>
      </p:grpSp>
      <p:sp>
        <p:nvSpPr>
          <p:cNvPr id="3911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Faça clique para editar o estilo do título do diapositivo principal</a:t>
            </a:r>
          </a:p>
        </p:txBody>
      </p:sp>
      <p:sp>
        <p:nvSpPr>
          <p:cNvPr id="3911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Faça clique para editar os estilos de texto do diapositivo principal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3911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1722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FontTx/>
              <a:buNone/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3911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722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buFontTx/>
              <a:buNone/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pt-PT">
              <a:solidFill>
                <a:srgbClr val="A08366"/>
              </a:solidFill>
            </a:endParaRPr>
          </a:p>
        </p:txBody>
      </p:sp>
      <p:sp>
        <p:nvSpPr>
          <p:cNvPr id="391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FontTx/>
              <a:buNone/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6BF61B12-E620-437E-8E71-F453409703AE}" type="slidenum">
              <a:rPr lang="pt-PT">
                <a:solidFill>
                  <a:srgbClr val="A08366"/>
                </a:solidFill>
              </a:rPr>
              <a:pPr/>
              <a:t>‹nº›</a:t>
            </a:fld>
            <a:endParaRPr lang="pt-PT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9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9F9C756D-1391-4039-BC00-EE8FC04A9489}" type="datetime1">
              <a:rPr lang="en-US">
                <a:solidFill>
                  <a:srgbClr val="000000"/>
                </a:solidFill>
              </a:rPr>
              <a:pPr/>
              <a:t>8/24/2012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613525"/>
            <a:ext cx="495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0561096-3F78-46C7-B87D-4AB127BF5B5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4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708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zoom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00"/>
            <a:ext cx="9144000" cy="6858000"/>
          </a:xfrm>
          <a:prstGeom prst="rect">
            <a:avLst/>
          </a:prstGeom>
        </p:spPr>
      </p:pic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403350" y="2252663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pt-BR" sz="3200" dirty="0">
              <a:solidFill>
                <a:srgbClr val="000000"/>
              </a:solidFill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 rot="21182713">
            <a:off x="5333807" y="5237694"/>
            <a:ext cx="33194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3200" b="1" kern="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rPr>
              <a:t>Cleber  M. Gonçalves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187624" y="494088"/>
            <a:ext cx="7488832" cy="156966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39700" prst="cross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800" b="1" dirty="0" smtClean="0">
                <a:ln w="11430">
                  <a:solidFill>
                    <a:srgbClr val="0000CC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INFLUÊNCIA  MORAL  DO MÉDIUM</a:t>
            </a:r>
            <a:endParaRPr lang="pt-BR" sz="4800" b="1" dirty="0">
              <a:ln w="11430">
                <a:solidFill>
                  <a:srgbClr val="0000CC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0" r="3157"/>
          <a:stretch/>
        </p:blipFill>
        <p:spPr bwMode="auto">
          <a:xfrm rot="21061751">
            <a:off x="724614" y="2964949"/>
            <a:ext cx="3612546" cy="330234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46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4600">
              <a:srgbClr val="004890">
                <a:alpha val="92000"/>
              </a:srgbClr>
            </a:gs>
            <a:gs pos="0">
              <a:schemeClr val="bg1">
                <a:alpha val="93000"/>
              </a:schemeClr>
            </a:gs>
            <a:gs pos="100000">
              <a:schemeClr val="bg1">
                <a:gamma/>
                <a:shade val="46275"/>
                <a:invGamma/>
                <a:alpha val="9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539553" y="262389"/>
            <a:ext cx="8064896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0000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solidFill>
                  <a:srgbClr val="0000CC"/>
                </a:solidFill>
                <a:latin typeface="Standout" pitchFamily="2" charset="0"/>
              </a:rPr>
              <a:t>INSTRUTOR  ALEXANDRE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  <a:latin typeface="Standout" pitchFamily="2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80423" y="1044025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noProof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Grupo  de  18 </a:t>
            </a:r>
            <a:endParaRPr kumimoji="0" lang="pt-BR" sz="32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0429" y="2423790"/>
            <a:ext cx="8699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Intenso preparo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prévio no mundo espiritual</a:t>
            </a:r>
            <a:endParaRPr kumimoji="0" lang="pt-BR" sz="3200" b="1" i="0" u="none" strike="noStrike" kern="0" cap="none" spc="0" normalizeH="0" baseline="0" noProof="0" dirty="0">
              <a:ln>
                <a:solidFill>
                  <a:srgbClr val="FFFF00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2912" y="3791942"/>
            <a:ext cx="8706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Pouco aproveitamento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dos valores espirituais,  pelos  encarnados</a:t>
            </a:r>
            <a:endParaRPr lang="pt-BR" sz="3200" b="1" kern="0" dirty="0">
              <a:ln>
                <a:solidFill>
                  <a:sysClr val="window" lastClr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164288" y="6351997"/>
            <a:ext cx="16387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cap. 3</a:t>
            </a:r>
            <a:endParaRPr kumimoji="0" lang="pt-BR" sz="26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340409"/>
            <a:ext cx="1594972" cy="2079827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tângulo 14"/>
          <p:cNvSpPr/>
          <p:nvPr/>
        </p:nvSpPr>
        <p:spPr>
          <a:xfrm>
            <a:off x="60430" y="5301208"/>
            <a:ext cx="7031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0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...”um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oceano de palavras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 algumas 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gotas  de  ação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3200" b="1" kern="0" dirty="0">
              <a:ln>
                <a:solidFill>
                  <a:srgbClr val="FFFF00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67544" y="1548081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kern="0" noProof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irmãos e irmãs</a:t>
            </a:r>
            <a:endParaRPr kumimoji="0" lang="pt-BR" sz="32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436233" y="1069286"/>
            <a:ext cx="3952191" cy="1077218"/>
          </a:xfrm>
          <a:prstGeom prst="rect">
            <a:avLst/>
          </a:prstGeom>
          <a:ln w="190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desenvolvimento mediúnico</a:t>
            </a:r>
            <a:endParaRPr kumimoji="0" lang="pt-BR" sz="3200" b="1" i="0" u="none" strike="noStrike" kern="0" cap="none" spc="0" normalizeH="0" baseline="0" noProof="0" dirty="0" smtClean="0">
              <a:ln>
                <a:solidFill>
                  <a:sysClr val="window" lastClr="FFFFFF"/>
                </a:solidFill>
              </a:ln>
              <a:solidFill>
                <a:srgbClr val="000099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8" name="Seta para a direita 17"/>
          <p:cNvSpPr/>
          <p:nvPr/>
        </p:nvSpPr>
        <p:spPr>
          <a:xfrm>
            <a:off x="3846522" y="1476385"/>
            <a:ext cx="324000" cy="288000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0000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36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/>
      <p:bldP spid="9" grpId="0"/>
      <p:bldP spid="15" grpId="0"/>
      <p:bldP spid="16" grpId="0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4600">
              <a:srgbClr val="004890">
                <a:alpha val="92000"/>
              </a:srgbClr>
            </a:gs>
            <a:gs pos="0">
              <a:schemeClr val="bg1">
                <a:alpha val="93000"/>
              </a:schemeClr>
            </a:gs>
            <a:gs pos="100000">
              <a:schemeClr val="bg1">
                <a:gamma/>
                <a:shade val="46275"/>
                <a:invGamma/>
                <a:alpha val="9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539553" y="262389"/>
            <a:ext cx="8064896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0000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solidFill>
                  <a:srgbClr val="0000CC"/>
                </a:solidFill>
                <a:latin typeface="Standout" pitchFamily="2" charset="0"/>
              </a:rPr>
              <a:t>INSTRUTOR  ALEXANDRE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  <a:latin typeface="Standout" pitchFamily="2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80422" y="1221449"/>
            <a:ext cx="485161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kumimoji="0" lang="pt-BR" sz="16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kumimoji="0" lang="pt-BR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noProof="0" dirty="0" smtClean="0">
                <a:ln>
                  <a:solidFill>
                    <a:srgbClr val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Grupo  de  </a:t>
            </a:r>
            <a:r>
              <a:rPr lang="pt-BR" sz="2200" b="1" kern="0" dirty="0">
                <a:ln>
                  <a:solidFill>
                    <a:srgbClr val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18 irmãos e irmãs</a:t>
            </a:r>
            <a:endParaRPr lang="pt-BR" sz="2200" b="1" kern="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kern="0" noProof="0" dirty="0" smtClean="0">
                <a:ln>
                  <a:solidFill>
                    <a:srgbClr val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endParaRPr kumimoji="0" lang="pt-BR" sz="22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0429" y="1845985"/>
            <a:ext cx="86993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Intenso preparo prévio no mundo espiritual</a:t>
            </a:r>
            <a:endParaRPr kumimoji="0" lang="pt-BR" sz="2200" b="1" i="0" u="none" strike="noStrike" kern="0" cap="none" spc="0" normalizeH="0" baseline="0" noProof="0" dirty="0">
              <a:ln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2912" y="2434536"/>
            <a:ext cx="87068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Pouco aproveitamento dos valores espirituais, pelos encarnados</a:t>
            </a:r>
            <a:endParaRPr lang="pt-BR" sz="2200" b="1" kern="0" dirty="0">
              <a:ln>
                <a:solidFill>
                  <a:sysClr val="window" lastClr="FFFFFF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308304" y="6201612"/>
            <a:ext cx="16387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cap. 3</a:t>
            </a:r>
            <a:endParaRPr kumimoji="0" lang="pt-BR" sz="26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149080"/>
            <a:ext cx="1594972" cy="2079827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tângulo 14"/>
          <p:cNvSpPr/>
          <p:nvPr/>
        </p:nvSpPr>
        <p:spPr>
          <a:xfrm>
            <a:off x="60430" y="3284984"/>
            <a:ext cx="88428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...”um oceano de palavras e algumas gotas de ação”</a:t>
            </a:r>
            <a:endParaRPr lang="pt-BR" sz="2200" b="1" kern="0" dirty="0">
              <a:ln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5496" y="4149080"/>
            <a:ext cx="71337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0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...”esquecidos de que toda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edificação da alma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requer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disciplina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educação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esforço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perseverança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.”</a:t>
            </a:r>
            <a:endParaRPr lang="pt-BR" sz="3200" b="1" kern="0" dirty="0">
              <a:ln>
                <a:solidFill>
                  <a:srgbClr val="FFFF00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863799" y="1242625"/>
            <a:ext cx="4211961" cy="43088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kern="0" dirty="0" smtClean="0">
                <a:ln>
                  <a:solidFill>
                    <a:srgbClr val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desenvolvimento mediúnico</a:t>
            </a:r>
            <a:endParaRPr kumimoji="0" lang="pt-BR" sz="2200" b="1" i="0" u="none" strike="noStrike" kern="0" cap="none" spc="0" normalizeH="0" baseline="0" noProof="0" dirty="0" smtClean="0">
              <a:ln>
                <a:solidFill>
                  <a:sysClr val="window" lastClr="FFFFFF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8" name="Seta para a direita 17"/>
          <p:cNvSpPr/>
          <p:nvPr/>
        </p:nvSpPr>
        <p:spPr>
          <a:xfrm>
            <a:off x="4572001" y="1348401"/>
            <a:ext cx="252000" cy="252000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0000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43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4600">
              <a:srgbClr val="004890">
                <a:alpha val="92000"/>
              </a:srgbClr>
            </a:gs>
            <a:gs pos="0">
              <a:schemeClr val="bg1">
                <a:alpha val="93000"/>
              </a:schemeClr>
            </a:gs>
            <a:gs pos="100000">
              <a:schemeClr val="bg1">
                <a:gamma/>
                <a:shade val="46275"/>
                <a:invGamma/>
                <a:alpha val="9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539552" y="332656"/>
            <a:ext cx="8064896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0000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solidFill>
                  <a:srgbClr val="0000CC"/>
                </a:solidFill>
                <a:latin typeface="Standout" pitchFamily="2" charset="0"/>
              </a:rPr>
              <a:t>caso 1 – sexo em desequilíbrio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  <a:latin typeface="Standout" pitchFamily="2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80423" y="1062616"/>
            <a:ext cx="8722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Jovem  que 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tenta  a  psicografia</a:t>
            </a:r>
            <a:endParaRPr kumimoji="0" lang="pt-BR" sz="3200" b="1" i="0" u="none" strike="noStrike" kern="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0429" y="1872120"/>
            <a:ext cx="8699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Centro genésico perturbado por “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bacilos psíquicos</a:t>
            </a:r>
            <a:r>
              <a:rPr lang="pt-BR" sz="3200" b="1" kern="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 da 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tortura sexual</a:t>
            </a:r>
            <a:endParaRPr kumimoji="0" lang="pt-BR" sz="3200" b="1" i="0" u="none" strike="noStrike" kern="0" cap="none" spc="0" normalizeH="0" baseline="0" noProof="0" dirty="0">
              <a:ln>
                <a:solidFill>
                  <a:srgbClr val="FFFF00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2912" y="3172032"/>
            <a:ext cx="8706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Atuam em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todo o aparelho genital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– aniquilam  gametas</a:t>
            </a:r>
            <a:endParaRPr lang="pt-BR" sz="3200" b="1" kern="0" dirty="0">
              <a:ln>
                <a:solidFill>
                  <a:sysClr val="window" lastClr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246176" y="6270109"/>
            <a:ext cx="16387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cap. 3</a:t>
            </a:r>
            <a:endParaRPr kumimoji="0" lang="pt-BR" sz="26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225" y="4217577"/>
            <a:ext cx="1520873" cy="2079827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tângulo 14"/>
          <p:cNvSpPr/>
          <p:nvPr/>
        </p:nvSpPr>
        <p:spPr>
          <a:xfrm>
            <a:off x="60430" y="4437112"/>
            <a:ext cx="7031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0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Experiências sexuais variadas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  meretrício</a:t>
            </a:r>
            <a:endParaRPr lang="pt-BR" sz="3200" b="1" kern="0" dirty="0">
              <a:ln>
                <a:solidFill>
                  <a:srgbClr val="FFFF00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0430" y="5718742"/>
            <a:ext cx="7031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0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Esquece-se de que sexo é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equilíbrio  e  vida</a:t>
            </a:r>
            <a:endParaRPr lang="pt-BR" sz="3200" b="1" kern="0" dirty="0">
              <a:ln>
                <a:solidFill>
                  <a:srgbClr val="FFFF00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1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/>
      <p:bldP spid="9" grpId="0"/>
      <p:bldP spid="15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81949" y="476672"/>
            <a:ext cx="7920880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Sexo  em  desequilíbrio</a:t>
            </a:r>
            <a:endParaRPr lang="pt-BR" sz="32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2" t="3304" r="2919" b="3568"/>
          <a:stretch/>
        </p:blipFill>
        <p:spPr bwMode="auto">
          <a:xfrm>
            <a:off x="971600" y="1700808"/>
            <a:ext cx="3291395" cy="3168352"/>
          </a:xfrm>
          <a:prstGeom prst="rect">
            <a:avLst/>
          </a:prstGeom>
          <a:ln w="88900" cap="sq" cmpd="thickThin">
            <a:solidFill>
              <a:srgbClr val="0000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http://2.bp.blogspot.com/-d-4FKu0QUpU/TyCmAbGR08I/AAAAAAAAA6I/NvAGfUbkWzY/s1600/obsess%25C3%25A3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8"/>
            <a:ext cx="3810000" cy="3095625"/>
          </a:xfrm>
          <a:prstGeom prst="rect">
            <a:avLst/>
          </a:prstGeom>
          <a:ln w="88900" cap="sq" cmpd="thickThin">
            <a:solidFill>
              <a:srgbClr val="0000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60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4600">
              <a:srgbClr val="004890">
                <a:alpha val="92000"/>
              </a:srgbClr>
            </a:gs>
            <a:gs pos="0">
              <a:schemeClr val="bg1">
                <a:alpha val="93000"/>
              </a:schemeClr>
            </a:gs>
            <a:gs pos="100000">
              <a:schemeClr val="bg1">
                <a:gamma/>
                <a:shade val="46275"/>
                <a:invGamma/>
                <a:alpha val="9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539552" y="210993"/>
            <a:ext cx="8064896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0000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solidFill>
                  <a:srgbClr val="0000CC"/>
                </a:solidFill>
                <a:latin typeface="Standout" pitchFamily="2" charset="0"/>
              </a:rPr>
              <a:t>caso 2 – alcoolismo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  <a:latin typeface="Standout" pitchFamily="2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80423" y="758592"/>
            <a:ext cx="8722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noProof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Senhor que consome alcoólicos em </a:t>
            </a:r>
            <a:r>
              <a:rPr lang="pt-BR" sz="3200" b="1" kern="0" noProof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quantidade  regular</a:t>
            </a:r>
            <a:endParaRPr kumimoji="0" lang="pt-BR" sz="3200" b="1" i="0" u="none" strike="noStrike" kern="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0429" y="2063750"/>
            <a:ext cx="8699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Distúrbios no aparelho digestivo, fígado,  baço,  rins,  sistema nervoso</a:t>
            </a:r>
            <a:endParaRPr kumimoji="0" lang="pt-BR" sz="3200" b="1" i="0" u="none" strike="noStrike" kern="0" cap="none" spc="0" normalizeH="0" baseline="0" noProof="0" dirty="0">
              <a:ln>
                <a:solidFill>
                  <a:srgbClr val="FFFF00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2912" y="3311414"/>
            <a:ext cx="8706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“Completamente desviado em seus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centros  de  equilíbrio  vital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3200" b="1" kern="0" dirty="0">
              <a:ln>
                <a:solidFill>
                  <a:sysClr val="window" lastClr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397727" y="6338349"/>
            <a:ext cx="16387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cap. 3</a:t>
            </a:r>
            <a:endParaRPr kumimoji="0" lang="pt-BR" sz="26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776" y="4340409"/>
            <a:ext cx="1520873" cy="2079827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tângulo 14"/>
          <p:cNvSpPr/>
          <p:nvPr/>
        </p:nvSpPr>
        <p:spPr>
          <a:xfrm>
            <a:off x="60429" y="4515232"/>
            <a:ext cx="73918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0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Larvas destruidoras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exterminam as  células  hepáticas”</a:t>
            </a:r>
            <a:endParaRPr lang="pt-BR" sz="3200" b="1" kern="0" dirty="0">
              <a:ln>
                <a:solidFill>
                  <a:srgbClr val="FFFF00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0429" y="5725720"/>
            <a:ext cx="73372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0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“Dificuldade para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sustentar o pensamento 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  calma”</a:t>
            </a:r>
            <a:endParaRPr lang="pt-BR" sz="3200" b="1" kern="0" dirty="0">
              <a:ln>
                <a:solidFill>
                  <a:srgbClr val="FFFF00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6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/>
      <p:bldP spid="9" grpId="0"/>
      <p:bldP spid="15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61799" y="319589"/>
            <a:ext cx="7920880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Alcoolismo</a:t>
            </a:r>
            <a:endParaRPr lang="pt-BR" sz="32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454" y="3573016"/>
            <a:ext cx="4503955" cy="315060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www.veg11.com.br/site/images/stories/obsessoralco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1741"/>
            <a:ext cx="4522014" cy="31323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0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4600">
              <a:srgbClr val="004890">
                <a:alpha val="92000"/>
              </a:srgbClr>
            </a:gs>
            <a:gs pos="0">
              <a:schemeClr val="bg1">
                <a:alpha val="93000"/>
              </a:schemeClr>
            </a:gs>
            <a:gs pos="100000">
              <a:schemeClr val="bg1">
                <a:gamma/>
                <a:shade val="46275"/>
                <a:invGamma/>
                <a:alpha val="9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539552" y="210993"/>
            <a:ext cx="8064896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0000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solidFill>
                  <a:srgbClr val="0000CC"/>
                </a:solidFill>
                <a:latin typeface="Standout" pitchFamily="2" charset="0"/>
              </a:rPr>
              <a:t>caso 3 – gula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  <a:latin typeface="Standout" pitchFamily="2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80423" y="1016149"/>
            <a:ext cx="872263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“Dama simpática e idosa” que apresentava graves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excessos na alimentação</a:t>
            </a:r>
            <a:endParaRPr kumimoji="0" lang="pt-BR" sz="3200" b="1" i="0" u="none" strike="noStrike" kern="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2912" y="3083476"/>
            <a:ext cx="87068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Aparelho digestivo muito sobrecarregado pela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quantidade e qualidade</a:t>
            </a:r>
            <a:endParaRPr lang="pt-BR" sz="3200" b="1" kern="0" dirty="0">
              <a:ln>
                <a:solidFill>
                  <a:srgbClr val="FFFF00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397727" y="6326474"/>
            <a:ext cx="16387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cap. 3</a:t>
            </a:r>
            <a:endParaRPr kumimoji="0" lang="pt-BR" sz="26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776" y="4257284"/>
            <a:ext cx="1520873" cy="2079827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tângulo 14"/>
          <p:cNvSpPr/>
          <p:nvPr/>
        </p:nvSpPr>
        <p:spPr>
          <a:xfrm>
            <a:off x="60429" y="5160094"/>
            <a:ext cx="73918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0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Lesmas  vorazes  </a:t>
            </a:r>
            <a:r>
              <a:rPr lang="pt-BR" sz="3200" b="1" kern="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agrupavam-se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em  grandes  colônias”</a:t>
            </a:r>
            <a:endParaRPr lang="pt-BR" sz="3200" b="1" kern="0" dirty="0">
              <a:ln>
                <a:solidFill>
                  <a:srgbClr val="FFFF00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4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4600">
              <a:srgbClr val="004890">
                <a:alpha val="92000"/>
              </a:srgbClr>
            </a:gs>
            <a:gs pos="0">
              <a:schemeClr val="bg1">
                <a:alpha val="93000"/>
              </a:schemeClr>
            </a:gs>
            <a:gs pos="100000">
              <a:schemeClr val="bg1">
                <a:gamma/>
                <a:shade val="46275"/>
                <a:invGamma/>
                <a:alpha val="9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539552" y="347695"/>
            <a:ext cx="8064896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0000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solidFill>
                  <a:srgbClr val="0000CC"/>
                </a:solidFill>
                <a:latin typeface="Standout" pitchFamily="2" charset="0"/>
              </a:rPr>
              <a:t>caso 3 – gula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  <a:latin typeface="Standout" pitchFamily="2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80423" y="1156682"/>
            <a:ext cx="87226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“Dama simpática e idosa” que apresentava graves </a:t>
            </a:r>
            <a:r>
              <a:rPr lang="pt-BR" sz="22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excessos na alimentação</a:t>
            </a:r>
            <a:endParaRPr kumimoji="0" lang="pt-BR" sz="22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2912" y="2260552"/>
            <a:ext cx="87068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1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Aparelho digestivo muito sobrecarregado pela </a:t>
            </a:r>
            <a:r>
              <a:rPr lang="pt-BR" sz="22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quantidade e qualidade</a:t>
            </a:r>
            <a:endParaRPr lang="pt-BR" sz="2200" b="1" kern="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397727" y="6231474"/>
            <a:ext cx="16387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cap. 3</a:t>
            </a:r>
            <a:endParaRPr kumimoji="0" lang="pt-BR" sz="26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26" y="4138534"/>
            <a:ext cx="1520873" cy="2079827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tângulo 14"/>
          <p:cNvSpPr/>
          <p:nvPr/>
        </p:nvSpPr>
        <p:spPr>
          <a:xfrm>
            <a:off x="60429" y="3328039"/>
            <a:ext cx="87426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7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7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22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</a:t>
            </a:r>
            <a:r>
              <a:rPr lang="pt-BR" sz="22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Lesmas  vorazes  </a:t>
            </a:r>
            <a:r>
              <a:rPr lang="pt-BR" sz="22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agrupavam-se  em  grandes  colônias”</a:t>
            </a:r>
            <a:endParaRPr lang="pt-BR" sz="2200" b="1" kern="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423" y="4244838"/>
            <a:ext cx="72278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2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Glândulas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centros nervosos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trabalham para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atender as exigências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do  aparelho  digestivo</a:t>
            </a:r>
            <a:endParaRPr lang="pt-BR" sz="3200" b="1" kern="0" dirty="0">
              <a:ln>
                <a:solidFill>
                  <a:srgbClr val="FFFF00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6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95536" y="291687"/>
            <a:ext cx="2952328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Gula</a:t>
            </a:r>
            <a:endParaRPr lang="pt-BR" sz="32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 descr="http://www.artelatino.com/botero/galeria/oleo/gordos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00236"/>
            <a:ext cx="6380594" cy="5595177"/>
          </a:xfrm>
          <a:prstGeom prst="rect">
            <a:avLst/>
          </a:prstGeom>
          <a:ln w="88900" cap="sq" cmpd="thickThin">
            <a:solidFill>
              <a:srgbClr val="0000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3587638" y="360269"/>
            <a:ext cx="537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“Estômago cheio, cérebro inábil”</a:t>
            </a:r>
            <a:endParaRPr lang="pt-B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664108" y="6402814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CC"/>
                </a:solidFill>
              </a:rPr>
              <a:t>webquest.es</a:t>
            </a:r>
          </a:p>
        </p:txBody>
      </p:sp>
    </p:spTree>
    <p:extLst>
      <p:ext uri="{BB962C8B-B14F-4D97-AF65-F5344CB8AC3E}">
        <p14:creationId xmlns:p14="http://schemas.microsoft.com/office/powerpoint/2010/main" val="16210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4600">
              <a:srgbClr val="004890">
                <a:alpha val="92000"/>
              </a:srgbClr>
            </a:gs>
            <a:gs pos="0">
              <a:schemeClr val="bg1">
                <a:alpha val="93000"/>
              </a:schemeClr>
            </a:gs>
            <a:gs pos="100000">
              <a:schemeClr val="bg1">
                <a:gamma/>
                <a:shade val="46275"/>
                <a:invGamma/>
                <a:alpha val="9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251520" y="467961"/>
            <a:ext cx="8551537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0000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solidFill>
                  <a:srgbClr val="0000CC"/>
                </a:solidFill>
                <a:latin typeface="Standout" pitchFamily="2" charset="0"/>
              </a:rPr>
              <a:t>INSTRUTOR  ALEXANDRE - avaliação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  <a:latin typeface="Standout" pitchFamily="2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80423" y="1510913"/>
            <a:ext cx="87226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São companheiros ... ”desorientados e enfermos. Não podem transformar-se de um momento para outro. Compete-nos ...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ajudá-los no caminho educativo</a:t>
            </a:r>
            <a:r>
              <a:rPr lang="pt-BR" sz="32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.”</a:t>
            </a:r>
            <a:endParaRPr kumimoji="0" lang="pt-BR" sz="32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2912" y="4235604"/>
            <a:ext cx="87068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“compreenderão que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mediunidade elevada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ou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percepção edificante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são conquistas do Espírito...”</a:t>
            </a:r>
            <a:endParaRPr lang="pt-BR" sz="3200" b="1" kern="0" dirty="0">
              <a:ln>
                <a:solidFill>
                  <a:sysClr val="window" lastClr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73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4600">
              <a:srgbClr val="004890">
                <a:alpha val="92000"/>
              </a:srgbClr>
            </a:gs>
            <a:gs pos="0">
              <a:schemeClr val="bg1">
                <a:alpha val="93000"/>
              </a:schemeClr>
            </a:gs>
            <a:gs pos="100000">
              <a:schemeClr val="bg1">
                <a:gamma/>
                <a:shade val="46275"/>
                <a:invGamma/>
                <a:alpha val="9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567897" y="332656"/>
            <a:ext cx="7964543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0000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solidFill>
                  <a:srgbClr val="0000CC"/>
                </a:solidFill>
                <a:latin typeface="Standout" pitchFamily="2" charset="0"/>
              </a:rPr>
              <a:t>INFLUÊNCIA MORAL DO MÉDIUM</a:t>
            </a:r>
            <a:endParaRPr lang="pt-BR" sz="3600" b="1" dirty="0">
              <a:ln w="50800"/>
              <a:solidFill>
                <a:srgbClr val="0066CC">
                  <a:shade val="50000"/>
                </a:srgbClr>
              </a:solidFill>
              <a:latin typeface="Standout" pitchFamily="2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2231" y="3212976"/>
            <a:ext cx="85852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Não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; a faculdade propriamente dita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 radica no organismo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;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independe do moral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 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62311" y="1340768"/>
            <a:ext cx="85861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kumimoji="0" lang="pt-B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“O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desenvolvimento da mediunidade </a:t>
            </a:r>
            <a:r>
              <a:rPr lang="pt-BR" sz="3200" b="1" kern="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guarda relação com o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desenvolvimento moral </a:t>
            </a:r>
            <a:r>
              <a:rPr lang="pt-BR" sz="3200" b="1" kern="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dos médiuns?”</a:t>
            </a:r>
            <a:endParaRPr kumimoji="0" lang="pt-BR" sz="32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7349518" y="6304002"/>
            <a:ext cx="14064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226</a:t>
            </a:r>
            <a:endParaRPr kumimoji="0" lang="pt-BR" sz="26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3138" r="4194" b="6123"/>
          <a:stretch/>
        </p:blipFill>
        <p:spPr>
          <a:xfrm>
            <a:off x="7349518" y="4461568"/>
            <a:ext cx="1343820" cy="1847752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tângulo 12"/>
          <p:cNvSpPr/>
          <p:nvPr/>
        </p:nvSpPr>
        <p:spPr>
          <a:xfrm>
            <a:off x="251520" y="4725144"/>
            <a:ext cx="67722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 mesmo não se dá com seu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uso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que pode ser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bom ou mau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conforme as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qualidades do médium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.”</a:t>
            </a:r>
            <a:endParaRPr kumimoji="0" lang="pt-BR" sz="3200" b="1" i="0" u="none" strike="noStrike" kern="0" cap="none" spc="0" normalizeH="0" baseline="0" noProof="0" dirty="0">
              <a:ln>
                <a:solidFill>
                  <a:sysClr val="window" lastClr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0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4600">
              <a:srgbClr val="004890">
                <a:alpha val="92000"/>
              </a:srgbClr>
            </a:gs>
            <a:gs pos="0">
              <a:schemeClr val="bg1">
                <a:alpha val="93000"/>
              </a:schemeClr>
            </a:gs>
            <a:gs pos="100000">
              <a:schemeClr val="bg1">
                <a:gamma/>
                <a:shade val="46275"/>
                <a:invGamma/>
                <a:alpha val="9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251520" y="395953"/>
            <a:ext cx="8551537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0000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solidFill>
                  <a:srgbClr val="0000CC"/>
                </a:solidFill>
                <a:latin typeface="Standout" pitchFamily="2" charset="0"/>
              </a:rPr>
              <a:t>INSTRUTOR  ALEXANDRE - avaliação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  <a:latin typeface="Standout" pitchFamily="2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80423" y="1044025"/>
            <a:ext cx="87226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kumimoji="0" lang="pt-BR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rgbClr val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São companheiros ... ”desorientados e enfermos. Não podem transformar-se de um momento para outro. Compete-nos ... </a:t>
            </a:r>
            <a:r>
              <a:rPr lang="pt-BR" sz="22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ajudá-los no caminho educativo</a:t>
            </a:r>
            <a:r>
              <a:rPr lang="pt-BR" sz="2200" b="1" kern="0" dirty="0" smtClean="0">
                <a:ln>
                  <a:solidFill>
                    <a:srgbClr val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.”</a:t>
            </a:r>
            <a:endParaRPr kumimoji="0" lang="pt-BR" sz="22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2912" y="2352648"/>
            <a:ext cx="87068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“compreenderão que </a:t>
            </a:r>
            <a:r>
              <a:rPr lang="pt-BR" sz="22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mediunidade elevada </a:t>
            </a: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ou </a:t>
            </a:r>
            <a:r>
              <a:rPr lang="pt-BR" sz="22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percepção edificante </a:t>
            </a: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são conquistas do Espírito...”</a:t>
            </a:r>
            <a:endParaRPr lang="pt-BR" sz="2200" b="1" kern="0" dirty="0">
              <a:ln>
                <a:solidFill>
                  <a:sysClr val="window" lastClr="FFFFFF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0429" y="3477480"/>
            <a:ext cx="86993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0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Apesar ... ”dessas ilusões infantis são bons companheiros de luta, aos quais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estimamos carinhosamente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como nossos irmãos mais jovens ... credores de reconhecimento pela cooperação que nos prestam...”</a:t>
            </a:r>
            <a:endParaRPr lang="pt-BR" sz="3200" b="1" kern="0" dirty="0">
              <a:ln>
                <a:solidFill>
                  <a:srgbClr val="FFFF00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44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4600">
              <a:srgbClr val="004890">
                <a:alpha val="92000"/>
              </a:srgbClr>
            </a:gs>
            <a:gs pos="0">
              <a:schemeClr val="bg1">
                <a:alpha val="93000"/>
              </a:schemeClr>
            </a:gs>
            <a:gs pos="100000">
              <a:schemeClr val="bg1">
                <a:gamma/>
                <a:shade val="46275"/>
                <a:invGamma/>
                <a:alpha val="9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251520" y="223472"/>
            <a:ext cx="8525915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0000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solidFill>
                  <a:srgbClr val="0000CC"/>
                </a:solidFill>
                <a:latin typeface="Standout" pitchFamily="2" charset="0"/>
              </a:rPr>
              <a:t>o médium verdadeiramente bom</a:t>
            </a:r>
            <a:endParaRPr lang="pt-BR" sz="3600" b="1" dirty="0">
              <a:ln w="50800"/>
              <a:solidFill>
                <a:srgbClr val="0066CC">
                  <a:shade val="50000"/>
                </a:srgbClr>
              </a:solidFill>
              <a:latin typeface="Standout" pitchFamily="2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55751" y="2181336"/>
            <a:ext cx="88367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4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Natureza dos Espíritos – importa a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linguagem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e  não  nomes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53127" y="953432"/>
            <a:ext cx="88393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Facilidade </a:t>
            </a:r>
            <a:r>
              <a:rPr lang="pt-BR" sz="3200" b="1" kern="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 comunicar-se com os Espíritos</a:t>
            </a:r>
            <a:endParaRPr kumimoji="0" lang="pt-BR" sz="32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7397018" y="6223145"/>
            <a:ext cx="14064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229</a:t>
            </a:r>
            <a:endParaRPr kumimoji="0" lang="pt-BR" sz="26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3138" r="4194" b="6123"/>
          <a:stretch/>
        </p:blipFill>
        <p:spPr>
          <a:xfrm>
            <a:off x="7397018" y="4394359"/>
            <a:ext cx="1343820" cy="1847752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tângulo 12"/>
          <p:cNvSpPr/>
          <p:nvPr/>
        </p:nvSpPr>
        <p:spPr>
          <a:xfrm>
            <a:off x="52912" y="3405472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Esforço para afastar os maus Espíritos</a:t>
            </a:r>
            <a:endParaRPr kumimoji="0" lang="pt-BR" sz="3200" b="1" i="0" u="none" strike="noStrike" kern="0" cap="none" spc="0" normalizeH="0" baseline="0" noProof="0" dirty="0">
              <a:ln>
                <a:solidFill>
                  <a:sysClr val="window" lastClr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2792" y="4192617"/>
            <a:ext cx="7101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Faculdade como dom concedido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para o bem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portanto...</a:t>
            </a:r>
            <a:endParaRPr kumimoji="0" lang="pt-BR" sz="3200" b="1" i="0" u="none" strike="noStrike" kern="0" cap="none" spc="0" normalizeH="0" baseline="0" noProof="0" dirty="0">
              <a:ln>
                <a:solidFill>
                  <a:sysClr val="window" lastClr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2792" y="5520134"/>
            <a:ext cx="7101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Não se prevalece dela e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não a considera como mérito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seu</a:t>
            </a:r>
            <a:endParaRPr kumimoji="0" lang="pt-BR" sz="3200" b="1" i="0" u="none" strike="noStrike" kern="0" cap="none" spc="0" normalizeH="0" baseline="0" noProof="0" dirty="0">
              <a:ln>
                <a:solidFill>
                  <a:sysClr val="window" lastClr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9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/>
      <p:bldP spid="13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4600">
              <a:srgbClr val="004890">
                <a:alpha val="92000"/>
              </a:srgbClr>
            </a:gs>
            <a:gs pos="0">
              <a:schemeClr val="bg1">
                <a:alpha val="93000"/>
              </a:schemeClr>
            </a:gs>
            <a:gs pos="100000">
              <a:schemeClr val="bg1">
                <a:gamma/>
                <a:shade val="46275"/>
                <a:invGamma/>
                <a:alpha val="9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251520" y="223472"/>
            <a:ext cx="8525915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0000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solidFill>
                  <a:srgbClr val="0000CC"/>
                </a:solidFill>
                <a:latin typeface="Standout" pitchFamily="2" charset="0"/>
              </a:rPr>
              <a:t>o médium verdadeiramente bom</a:t>
            </a:r>
            <a:endParaRPr lang="pt-BR" sz="3600" b="1" dirty="0">
              <a:ln w="50800"/>
              <a:solidFill>
                <a:srgbClr val="0066CC">
                  <a:shade val="50000"/>
                </a:srgbClr>
              </a:solidFill>
              <a:latin typeface="Standout" pitchFamily="2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62793" y="1364884"/>
            <a:ext cx="74615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16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Natureza dos Espíritos – importa a </a:t>
            </a:r>
            <a:r>
              <a:rPr lang="pt-BR" sz="22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linguagem</a:t>
            </a: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53127" y="953432"/>
            <a:ext cx="88393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Facilidade de comunicar-se com os Espíritos</a:t>
            </a:r>
            <a:endParaRPr kumimoji="0" lang="pt-BR" sz="22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3138" r="4194" b="6123"/>
          <a:stretch/>
        </p:blipFill>
        <p:spPr>
          <a:xfrm>
            <a:off x="7927825" y="953432"/>
            <a:ext cx="1058806" cy="1455859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tângulo 12"/>
          <p:cNvSpPr/>
          <p:nvPr/>
        </p:nvSpPr>
        <p:spPr>
          <a:xfrm>
            <a:off x="52912" y="2129375"/>
            <a:ext cx="87129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Esforço para afastar os maus Espíritos</a:t>
            </a:r>
            <a:endParaRPr kumimoji="0" lang="pt-BR" sz="2200" b="1" i="0" u="none" strike="noStrike" kern="0" cap="none" spc="0" normalizeH="0" baseline="0" noProof="0" dirty="0">
              <a:ln>
                <a:solidFill>
                  <a:sysClr val="window" lastClr="FFFFFF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8002072" y="2358760"/>
            <a:ext cx="1406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229</a:t>
            </a:r>
            <a:endParaRPr kumimoji="0" lang="pt-BR" sz="24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2791" y="2530359"/>
            <a:ext cx="88367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Faculdade como dom concedido </a:t>
            </a:r>
            <a:r>
              <a:rPr lang="pt-BR" sz="22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para o bem</a:t>
            </a: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portanto...</a:t>
            </a:r>
            <a:endParaRPr kumimoji="0" lang="pt-BR" sz="2200" b="1" i="0" u="none" strike="noStrike" kern="0" cap="none" spc="0" normalizeH="0" baseline="0" noProof="0" dirty="0">
              <a:ln>
                <a:solidFill>
                  <a:sysClr val="window" lastClr="FFFFFF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2791" y="3007993"/>
            <a:ext cx="88367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Não se prevalece dela e </a:t>
            </a:r>
            <a:r>
              <a:rPr lang="pt-BR" sz="22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não a considera como mérito </a:t>
            </a: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seu</a:t>
            </a:r>
            <a:endParaRPr kumimoji="0" lang="pt-BR" sz="2200" b="1" i="0" u="none" strike="noStrike" kern="0" cap="none" spc="0" normalizeH="0" baseline="0" noProof="0" dirty="0">
              <a:ln>
                <a:solidFill>
                  <a:sysClr val="window" lastClr="FFFFFF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3127" y="3515524"/>
            <a:ext cx="89833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Boas comunicações como uma graça, (deve) tornar-se mais digno dela por sua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bondade</a:t>
            </a:r>
            <a:r>
              <a:rPr lang="pt-BR" sz="3200" b="1" kern="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benevolência</a:t>
            </a:r>
            <a:r>
              <a:rPr lang="pt-BR" sz="3200" b="1" kern="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modéstia</a:t>
            </a:r>
            <a:endParaRPr kumimoji="0" lang="pt-BR" sz="3200" b="1" i="0" u="none" strike="noStrike" kern="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5751" y="5171708"/>
            <a:ext cx="88367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4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Não se envaidece pelo contato com Espíritos Superiores, humilha-se por considerar-se sempre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abaixo desse favor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23528" y="1704249"/>
            <a:ext cx="24482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não nomes</a:t>
            </a:r>
          </a:p>
        </p:txBody>
      </p:sp>
    </p:spTree>
    <p:extLst>
      <p:ext uri="{BB962C8B-B14F-4D97-AF65-F5344CB8AC3E}">
        <p14:creationId xmlns:p14="http://schemas.microsoft.com/office/powerpoint/2010/main" val="319621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81949" y="297895"/>
            <a:ext cx="7920880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médium verdadeiramente bom</a:t>
            </a:r>
            <a:endParaRPr lang="pt-BR" sz="32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433091" y="6212853"/>
            <a:ext cx="17027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rgbClr val="000099"/>
                </a:solidFill>
              </a:rPr>
              <a:t>culturamix.com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92" y="1196752"/>
            <a:ext cx="6840256" cy="505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4600">
              <a:srgbClr val="004890">
                <a:alpha val="92000"/>
              </a:srgbClr>
            </a:gs>
            <a:gs pos="0">
              <a:schemeClr val="bg1">
                <a:alpha val="93000"/>
              </a:schemeClr>
            </a:gs>
            <a:gs pos="100000">
              <a:schemeClr val="bg1">
                <a:gamma/>
                <a:shade val="46275"/>
                <a:invGamma/>
                <a:alpha val="9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79512" y="262389"/>
            <a:ext cx="8856984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0000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solidFill>
                  <a:srgbClr val="0000CC"/>
                </a:solidFill>
                <a:latin typeface="Standout" pitchFamily="2" charset="0"/>
              </a:rPr>
              <a:t>qualidade das comunicações – </a:t>
            </a:r>
            <a:r>
              <a:rPr lang="pt-BR" sz="3200" b="1" dirty="0" err="1" smtClean="0">
                <a:ln w="11430"/>
                <a:solidFill>
                  <a:srgbClr val="0000CC"/>
                </a:solidFill>
                <a:latin typeface="Standout" pitchFamily="2" charset="0"/>
              </a:rPr>
              <a:t>erasto</a:t>
            </a:r>
            <a:r>
              <a:rPr lang="pt-BR" sz="3200" b="1" dirty="0" smtClean="0">
                <a:ln w="11430"/>
                <a:solidFill>
                  <a:srgbClr val="0000CC"/>
                </a:solidFill>
                <a:latin typeface="Standout" pitchFamily="2" charset="0"/>
              </a:rPr>
              <a:t> 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  <a:latin typeface="Standout" pitchFamily="2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80423" y="957200"/>
            <a:ext cx="88195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noProof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“fino trato e rara sagacidade para discernir as </a:t>
            </a:r>
            <a:r>
              <a:rPr lang="pt-BR" sz="3200" b="1" kern="0" noProof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comunicações autênticas </a:t>
            </a:r>
            <a:r>
              <a:rPr lang="pt-BR" sz="3200" b="1" kern="0" noProof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das que não o são e para não ferir os que se iludem a si mesmos”</a:t>
            </a:r>
            <a:endParaRPr kumimoji="0" lang="pt-BR" sz="32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2912" y="3284984"/>
            <a:ext cx="8706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Na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dúvida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abster-se</a:t>
            </a:r>
            <a:endParaRPr lang="pt-BR" sz="3200" b="1" kern="0" dirty="0">
              <a:ln>
                <a:solidFill>
                  <a:sysClr val="window" lastClr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486017" y="6320933"/>
            <a:ext cx="14064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230</a:t>
            </a:r>
            <a:endParaRPr kumimoji="0" lang="pt-BR" sz="26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365104"/>
            <a:ext cx="1656184" cy="1872207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tângulo 14"/>
          <p:cNvSpPr/>
          <p:nvPr/>
        </p:nvSpPr>
        <p:spPr>
          <a:xfrm>
            <a:off x="60430" y="4149080"/>
            <a:ext cx="71337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0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Admitir somente o que for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claramente evidente</a:t>
            </a:r>
            <a:endParaRPr lang="pt-BR" sz="3200" b="1" kern="0" dirty="0">
              <a:ln>
                <a:solidFill>
                  <a:srgbClr val="FFFF00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2792" y="5448126"/>
            <a:ext cx="7317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0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Opiniões novas     crivo da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razão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 da 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lógica</a:t>
            </a:r>
            <a:endParaRPr lang="pt-BR" sz="3200" b="1" kern="0" dirty="0">
              <a:ln>
                <a:solidFill>
                  <a:srgbClr val="FFFF00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Seta para a direita 15"/>
          <p:cNvSpPr/>
          <p:nvPr/>
        </p:nvSpPr>
        <p:spPr>
          <a:xfrm>
            <a:off x="3815952" y="5657791"/>
            <a:ext cx="324000" cy="288000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0000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73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  <p:bldP spid="15" grpId="0"/>
      <p:bldP spid="12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4600">
              <a:srgbClr val="004890">
                <a:alpha val="92000"/>
              </a:srgbClr>
            </a:gs>
            <a:gs pos="0">
              <a:schemeClr val="bg1">
                <a:alpha val="93000"/>
              </a:schemeClr>
            </a:gs>
            <a:gs pos="100000">
              <a:schemeClr val="bg1">
                <a:gamma/>
                <a:shade val="46275"/>
                <a:invGamma/>
                <a:alpha val="9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79512" y="262389"/>
            <a:ext cx="8856984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0000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solidFill>
                  <a:srgbClr val="0000CC"/>
                </a:solidFill>
                <a:latin typeface="Standout" pitchFamily="2" charset="0"/>
              </a:rPr>
              <a:t>qualidade das comunicações – </a:t>
            </a:r>
            <a:r>
              <a:rPr lang="pt-BR" sz="3200" b="1" dirty="0" err="1" smtClean="0">
                <a:ln w="11430"/>
                <a:solidFill>
                  <a:srgbClr val="0000CC"/>
                </a:solidFill>
                <a:latin typeface="Standout" pitchFamily="2" charset="0"/>
              </a:rPr>
              <a:t>erasto</a:t>
            </a:r>
            <a:r>
              <a:rPr lang="pt-BR" sz="3200" b="1" dirty="0" smtClean="0">
                <a:ln w="11430"/>
                <a:solidFill>
                  <a:srgbClr val="0000CC"/>
                </a:solidFill>
                <a:latin typeface="Standout" pitchFamily="2" charset="0"/>
              </a:rPr>
              <a:t> 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  <a:latin typeface="Standout" pitchFamily="2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80423" y="957200"/>
            <a:ext cx="88195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noProof="0" dirty="0" smtClean="0">
                <a:ln>
                  <a:solidFill>
                    <a:srgbClr val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“fino trato e rara sagacidade para discernir as </a:t>
            </a:r>
            <a:r>
              <a:rPr lang="pt-BR" sz="2200" b="1" kern="0" noProof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comunicações autênticas </a:t>
            </a:r>
            <a:r>
              <a:rPr lang="pt-BR" sz="2200" b="1" kern="0" noProof="0" dirty="0" smtClean="0">
                <a:ln>
                  <a:solidFill>
                    <a:srgbClr val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das que não o são e para não ferir os que se iludem a si mesmos”</a:t>
            </a:r>
            <a:endParaRPr kumimoji="0" lang="pt-BR" sz="22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2912" y="2062009"/>
            <a:ext cx="87068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2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Na </a:t>
            </a:r>
            <a:r>
              <a:rPr lang="pt-BR" sz="22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dúvida</a:t>
            </a: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abster-se</a:t>
            </a:r>
            <a:endParaRPr lang="pt-BR" sz="2200" b="1" kern="0" dirty="0">
              <a:ln>
                <a:solidFill>
                  <a:sysClr val="window" lastClr="FFFFFF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454075" y="3429000"/>
            <a:ext cx="1406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230</a:t>
            </a:r>
            <a:endParaRPr kumimoji="0" lang="pt-BR" sz="24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02" y="1831712"/>
            <a:ext cx="1465086" cy="1656183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tângulo 14"/>
          <p:cNvSpPr/>
          <p:nvPr/>
        </p:nvSpPr>
        <p:spPr>
          <a:xfrm>
            <a:off x="60430" y="2566065"/>
            <a:ext cx="89760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Admitir somente o que for </a:t>
            </a:r>
            <a:r>
              <a:rPr lang="pt-BR" sz="22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claramente evidente</a:t>
            </a:r>
            <a:endParaRPr lang="pt-BR" sz="2200" b="1" kern="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2792" y="3142129"/>
            <a:ext cx="73175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Opiniões novas     crivo da razão e  da  lógica</a:t>
            </a:r>
            <a:endParaRPr lang="pt-BR" sz="2200" b="1" kern="0" dirty="0">
              <a:ln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Seta para a direita 15"/>
          <p:cNvSpPr/>
          <p:nvPr/>
        </p:nvSpPr>
        <p:spPr>
          <a:xfrm>
            <a:off x="2586840" y="3256257"/>
            <a:ext cx="252000" cy="252000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0000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0423" y="3861048"/>
            <a:ext cx="88195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Rejeitar</a:t>
            </a:r>
            <a:r>
              <a:rPr lang="pt-BR" sz="32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o que a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razão</a:t>
            </a:r>
            <a:r>
              <a:rPr lang="pt-BR" sz="32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o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bom senso reprovarem</a:t>
            </a:r>
            <a:endParaRPr kumimoji="0" lang="pt-BR" sz="3200" b="1" i="0" u="none" strike="noStrike" kern="0" cap="none" spc="0" normalizeH="0" baseline="0" noProof="0" dirty="0" smtClean="0">
              <a:ln>
                <a:solidFill>
                  <a:srgbClr val="FFFF00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52912" y="5085184"/>
            <a:ext cx="87068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“Melhor é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repelir dez verdades do que admitir uma única falsidade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uma só teoria errônea.”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(!)</a:t>
            </a:r>
            <a:endParaRPr lang="pt-BR" sz="3200" b="1" kern="0" dirty="0">
              <a:ln>
                <a:solidFill>
                  <a:sysClr val="window" lastClr="FFFFFF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55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214770"/>
            <a:ext cx="8712968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Paulo  apóstolo</a:t>
            </a:r>
            <a:endParaRPr lang="pt-BR" sz="32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 rot="16200000">
            <a:off x="-552541" y="5538106"/>
            <a:ext cx="1436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rgbClr val="000099"/>
                </a:solidFill>
              </a:rPr>
              <a:t>snpcultura.org</a:t>
            </a:r>
          </a:p>
        </p:txBody>
      </p:sp>
      <p:pic>
        <p:nvPicPr>
          <p:cNvPr id="1026" name="Picture 2" descr="http://upload.wikimedia.org/wikipedia/commons/thumb/3/32/Rembrandt_Harmensz._van_Rijn_163.jpg/300px-Rembrandt_Harmensz._van_Rijn_16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73544"/>
            <a:ext cx="4468328" cy="5173639"/>
          </a:xfrm>
          <a:prstGeom prst="rect">
            <a:avLst/>
          </a:prstGeom>
          <a:ln w="88900" cap="sq" cmpd="thickThin">
            <a:solidFill>
              <a:srgbClr val="0000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833331" y="6341972"/>
            <a:ext cx="3592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Rembrandt (1606 – 1669)</a:t>
            </a:r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179874" y="1513621"/>
            <a:ext cx="3784614" cy="3893374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6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Erasto, discípulo de Paulo, foi um dos espíritos que participaram da       3ª Revelação. 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26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Muito contribuiu com seus conhecimentos, principalmente em           O Livro dos Médiuns</a:t>
            </a:r>
            <a:endParaRPr lang="pt-BR" sz="2600" b="1" kern="0" dirty="0">
              <a:ln>
                <a:solidFill>
                  <a:sysClr val="window" lastClr="FFFFFF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3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4600">
              <a:srgbClr val="004890">
                <a:alpha val="92000"/>
              </a:srgbClr>
            </a:gs>
            <a:gs pos="0">
              <a:schemeClr val="bg1">
                <a:alpha val="93000"/>
              </a:schemeClr>
            </a:gs>
            <a:gs pos="100000">
              <a:schemeClr val="bg1">
                <a:gamma/>
                <a:shade val="46275"/>
                <a:invGamma/>
                <a:alpha val="9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79512" y="262389"/>
            <a:ext cx="8856984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0000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solidFill>
                  <a:srgbClr val="0000CC"/>
                </a:solidFill>
                <a:latin typeface="Standout" pitchFamily="2" charset="0"/>
              </a:rPr>
              <a:t>caso </a:t>
            </a:r>
            <a:r>
              <a:rPr lang="pt-BR" sz="3200" b="1" dirty="0" err="1" smtClean="0">
                <a:ln w="11430"/>
                <a:solidFill>
                  <a:srgbClr val="0000CC"/>
                </a:solidFill>
                <a:latin typeface="Standout" pitchFamily="2" charset="0"/>
              </a:rPr>
              <a:t>davi-hermann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  <a:latin typeface="Standout" pitchFamily="2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80423" y="1121534"/>
            <a:ext cx="67958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Mediunidade de cura e cirurgias  mediúnicas</a:t>
            </a:r>
            <a:endParaRPr kumimoji="0" lang="pt-BR" sz="32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2912" y="2461832"/>
            <a:ext cx="8706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Ambos devedores do passado</a:t>
            </a:r>
            <a:endParaRPr lang="pt-BR" sz="3200" b="1" kern="0" dirty="0">
              <a:ln>
                <a:solidFill>
                  <a:sysClr val="window" lastClr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439038" y="3117440"/>
            <a:ext cx="1597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p.35 a 41</a:t>
            </a:r>
            <a:endParaRPr kumimoji="0" lang="pt-BR" sz="20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0430" y="3397936"/>
            <a:ext cx="89760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0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“Multidões de necessitados com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total desinteresse pela cura real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...”</a:t>
            </a:r>
            <a:endParaRPr lang="pt-BR" sz="3200" b="1" kern="0" dirty="0">
              <a:ln>
                <a:solidFill>
                  <a:srgbClr val="FFFF00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2791" y="4584896"/>
            <a:ext cx="89149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0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“... para a maioria, a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doença ainda é a melhor terapêutica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da iluminação...”</a:t>
            </a:r>
            <a:endParaRPr lang="pt-BR" sz="3200" b="1" kern="0" dirty="0">
              <a:ln>
                <a:solidFill>
                  <a:srgbClr val="FFFF00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 descr="http://www.clubedolivroespirita.net/media/catalog/product/cache/1/image/ec3f73a233bd4daf471e90ecd3840f48/t/r/trilhas_da_liberta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000179"/>
            <a:ext cx="1597459" cy="2171853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63157" y="5767222"/>
            <a:ext cx="8973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0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“excêntrica mistura de ação social, caridade e comercialismo vil”</a:t>
            </a:r>
            <a:endParaRPr lang="pt-BR" sz="3200" b="1" kern="0" dirty="0">
              <a:ln>
                <a:solidFill>
                  <a:srgbClr val="FFFF00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51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  <p:bldP spid="10" grpId="0"/>
      <p:bldP spid="15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4600">
              <a:srgbClr val="004890">
                <a:alpha val="92000"/>
              </a:srgbClr>
            </a:gs>
            <a:gs pos="0">
              <a:schemeClr val="bg1">
                <a:alpha val="93000"/>
              </a:schemeClr>
            </a:gs>
            <a:gs pos="100000">
              <a:schemeClr val="bg1">
                <a:gamma/>
                <a:shade val="46275"/>
                <a:invGamma/>
                <a:alpha val="9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79512" y="188640"/>
            <a:ext cx="8856984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0000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solidFill>
                  <a:srgbClr val="0000CC"/>
                </a:solidFill>
                <a:latin typeface="Standout" pitchFamily="2" charset="0"/>
              </a:rPr>
              <a:t>caso </a:t>
            </a:r>
            <a:r>
              <a:rPr lang="pt-BR" sz="3200" b="1" dirty="0" err="1" smtClean="0">
                <a:ln w="11430"/>
                <a:solidFill>
                  <a:srgbClr val="0000CC"/>
                </a:solidFill>
                <a:latin typeface="Standout" pitchFamily="2" charset="0"/>
              </a:rPr>
              <a:t>davi-hermann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  <a:latin typeface="Standout" pitchFamily="2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80423" y="908720"/>
            <a:ext cx="67958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kumimoji="0" lang="pt-BR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rgbClr val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Mediunidade de cura e cirurgias  mediúnicas</a:t>
            </a:r>
            <a:endParaRPr kumimoji="0" lang="pt-BR" sz="22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0208" y="1417147"/>
            <a:ext cx="87068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Ambos devedores do passado</a:t>
            </a:r>
            <a:endParaRPr lang="pt-BR" sz="2200" b="1" kern="0" dirty="0">
              <a:ln>
                <a:solidFill>
                  <a:sysClr val="window" lastClr="FFFFFF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439038" y="3022213"/>
            <a:ext cx="1597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kern="0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p.35 a 41</a:t>
            </a:r>
            <a:endParaRPr kumimoji="0" lang="pt-BR" sz="20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0000CC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4078" y="1884887"/>
            <a:ext cx="70902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“Multidões de necessitados com </a:t>
            </a:r>
            <a:r>
              <a:rPr lang="pt-BR" sz="22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total desinteresse pela cura real</a:t>
            </a: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...”</a:t>
            </a:r>
            <a:endParaRPr lang="pt-BR" sz="2200" b="1" kern="0" dirty="0">
              <a:ln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2791" y="2659559"/>
            <a:ext cx="71014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“... para a maioria, a </a:t>
            </a:r>
            <a:r>
              <a:rPr lang="pt-BR" sz="22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doença ainda é a melhor terapêutica</a:t>
            </a: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da iluminação...”</a:t>
            </a:r>
            <a:endParaRPr lang="pt-BR" sz="2200" b="1" kern="0" dirty="0">
              <a:ln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 descr="http://www.clubedolivroespirita.net/media/catalog/product/cache/1/image/ec3f73a233bd4daf471e90ecd3840f48/t/r/trilhas_da_liberta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04952"/>
            <a:ext cx="1597459" cy="2171853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63157" y="3460064"/>
            <a:ext cx="89733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“excêntrica mistura de ação social, caridade e comercialismo vil”</a:t>
            </a:r>
            <a:endParaRPr lang="pt-BR" sz="2200" b="1" kern="0" dirty="0">
              <a:ln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423" y="4395860"/>
            <a:ext cx="88973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kumimoji="0" lang="pt-B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noProof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“Personalismo doentio, presunção exacerbada” – vaidade e desvios sexuais</a:t>
            </a:r>
            <a:endParaRPr kumimoji="0" lang="pt-BR" sz="32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2912" y="5667918"/>
            <a:ext cx="89248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Desencarnação dramática em caso de agressão</a:t>
            </a:r>
            <a:endParaRPr lang="pt-BR" sz="3200" b="1" kern="0" dirty="0">
              <a:ln>
                <a:solidFill>
                  <a:sysClr val="window" lastClr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4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4600">
              <a:srgbClr val="004890">
                <a:alpha val="92000"/>
              </a:srgbClr>
            </a:gs>
            <a:gs pos="0">
              <a:schemeClr val="bg1">
                <a:alpha val="93000"/>
              </a:schemeClr>
            </a:gs>
            <a:gs pos="100000">
              <a:schemeClr val="bg1">
                <a:gamma/>
                <a:shade val="46275"/>
                <a:invGamma/>
                <a:alpha val="9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79512" y="188640"/>
            <a:ext cx="8856984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0000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solidFill>
                  <a:srgbClr val="0000CC"/>
                </a:solidFill>
                <a:latin typeface="Standout" pitchFamily="2" charset="0"/>
              </a:rPr>
              <a:t>caso </a:t>
            </a:r>
            <a:r>
              <a:rPr lang="pt-BR" sz="3200" b="1" dirty="0" err="1" smtClean="0">
                <a:ln w="11430"/>
                <a:solidFill>
                  <a:srgbClr val="0000CC"/>
                </a:solidFill>
                <a:latin typeface="Standout" pitchFamily="2" charset="0"/>
              </a:rPr>
              <a:t>davi-hermann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  <a:latin typeface="Standout" pitchFamily="2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80423" y="908720"/>
            <a:ext cx="67958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kumimoji="0" lang="pt-BR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rgbClr val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Mediunidade de cura e cirurgias  mediúnicas</a:t>
            </a:r>
            <a:endParaRPr kumimoji="0" lang="pt-BR" sz="22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0208" y="1417147"/>
            <a:ext cx="87068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Ambos devedores do passado</a:t>
            </a:r>
            <a:endParaRPr lang="pt-BR" sz="2200" b="1" kern="0" dirty="0">
              <a:ln>
                <a:solidFill>
                  <a:sysClr val="window" lastClr="FFFFFF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439038" y="3022213"/>
            <a:ext cx="1597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kern="0" dirty="0" smtClean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p.35 a 41</a:t>
            </a:r>
            <a:endParaRPr kumimoji="0" lang="pt-BR" sz="20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0000CC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4078" y="1884887"/>
            <a:ext cx="70902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“Multidões de necessitados com </a:t>
            </a:r>
            <a:r>
              <a:rPr lang="pt-BR" sz="22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total desinteresse pela cura real</a:t>
            </a: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...”</a:t>
            </a:r>
            <a:endParaRPr lang="pt-BR" sz="2200" b="1" kern="0" dirty="0">
              <a:ln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2791" y="2659559"/>
            <a:ext cx="71014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“... para a maioria, a </a:t>
            </a:r>
            <a:r>
              <a:rPr lang="pt-BR" sz="22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doença ainda é a melhor terapêutica</a:t>
            </a: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da iluminação...”</a:t>
            </a:r>
            <a:endParaRPr lang="pt-BR" sz="2200" b="1" kern="0" dirty="0">
              <a:ln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 descr="http://www.clubedolivroespirita.net/media/catalog/product/cache/1/image/ec3f73a233bd4daf471e90ecd3840f48/t/r/trilhas_da_liberta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04952"/>
            <a:ext cx="1597459" cy="2171853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63157" y="3391824"/>
            <a:ext cx="89733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“excêntrica mistura de ação social, caridade e comercialismo vil”</a:t>
            </a:r>
            <a:endParaRPr lang="pt-BR" sz="2200" b="1" kern="0" dirty="0">
              <a:ln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423" y="4171727"/>
            <a:ext cx="88973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kumimoji="0" lang="pt-BR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noProof="0" dirty="0" smtClean="0">
                <a:ln>
                  <a:solidFill>
                    <a:srgbClr val="FFFFFF"/>
                  </a:solidFill>
                </a:ln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“Personalismo doentio, presunção exacerbada” – vaidade e desvios sexuais</a:t>
            </a:r>
            <a:endParaRPr kumimoji="0" lang="pt-BR" sz="22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chemeClr val="bg2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2912" y="5013176"/>
            <a:ext cx="89248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Desencarnação dramática em caso de agressão</a:t>
            </a:r>
            <a:endParaRPr lang="pt-BR" sz="2200" b="1" kern="0" dirty="0">
              <a:ln>
                <a:solidFill>
                  <a:sysClr val="window" lastClr="FFFFFF"/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0423" y="5592142"/>
            <a:ext cx="88973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kumimoji="0" lang="pt-B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Ação  espiritual  do  amor  </a:t>
            </a:r>
            <a:r>
              <a:rPr lang="pt-BR" sz="32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em  benefício de   ambos</a:t>
            </a:r>
            <a:endParaRPr kumimoji="0" lang="pt-BR" sz="32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147212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4600">
              <a:srgbClr val="004890">
                <a:alpha val="92000"/>
              </a:srgbClr>
            </a:gs>
            <a:gs pos="0">
              <a:schemeClr val="bg1">
                <a:alpha val="93000"/>
              </a:schemeClr>
            </a:gs>
            <a:gs pos="100000">
              <a:schemeClr val="bg1">
                <a:gamma/>
                <a:shade val="46275"/>
                <a:invGamma/>
                <a:alpha val="9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567897" y="332656"/>
            <a:ext cx="7964543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0000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solidFill>
                  <a:srgbClr val="0000CC"/>
                </a:solidFill>
                <a:latin typeface="Standout" pitchFamily="2" charset="0"/>
              </a:rPr>
              <a:t>INFLUÊNCIA MORAL DO MÉDIUM</a:t>
            </a:r>
            <a:endParaRPr lang="pt-BR" sz="3600" b="1" dirty="0">
              <a:ln w="50800"/>
              <a:solidFill>
                <a:srgbClr val="0066CC">
                  <a:shade val="50000"/>
                </a:srgbClr>
              </a:solidFill>
              <a:latin typeface="Standout" pitchFamily="2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62311" y="1366897"/>
            <a:ext cx="858615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kumimoji="0" lang="pt-B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noProof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“o médium ... exerce, todavia, </a:t>
            </a:r>
            <a:r>
              <a:rPr lang="pt-BR" sz="3200" b="1" kern="0" noProof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influência muito grande sob o aspecto moral</a:t>
            </a:r>
            <a:r>
              <a:rPr lang="pt-BR" sz="3200" b="1" kern="0" noProof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 Na comunicação ... “o Espírito se </a:t>
            </a:r>
            <a:r>
              <a:rPr lang="pt-BR" sz="3200" b="1" kern="0" noProof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identifica</a:t>
            </a:r>
            <a:r>
              <a:rPr lang="pt-BR" sz="3200" b="1" kern="0" noProof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com o Espírito do médium”</a:t>
            </a:r>
            <a:endParaRPr kumimoji="0" lang="pt-BR" sz="32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7349518" y="6304002"/>
            <a:ext cx="14064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227</a:t>
            </a:r>
            <a:endParaRPr kumimoji="0" lang="pt-BR" sz="26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3138" r="4194" b="6123"/>
          <a:stretch/>
        </p:blipFill>
        <p:spPr>
          <a:xfrm>
            <a:off x="7349518" y="4461568"/>
            <a:ext cx="1343820" cy="1847752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tângulo 12"/>
          <p:cNvSpPr/>
          <p:nvPr/>
        </p:nvSpPr>
        <p:spPr>
          <a:xfrm>
            <a:off x="179512" y="3897630"/>
            <a:ext cx="850446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Isto só pode acontecer se houver </a:t>
            </a:r>
            <a:r>
              <a:rPr lang="pt-BR" sz="31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simpatia</a:t>
            </a:r>
            <a:r>
              <a:rPr lang="pt-BR" sz="31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ou </a:t>
            </a:r>
            <a:r>
              <a:rPr lang="pt-BR" sz="31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afinidade</a:t>
            </a:r>
            <a:r>
              <a:rPr lang="pt-BR" sz="31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entre ambos. </a:t>
            </a:r>
            <a:endParaRPr kumimoji="0" lang="pt-BR" sz="3100" b="1" i="0" u="none" strike="noStrike" kern="0" cap="none" spc="0" normalizeH="0" baseline="0" noProof="0" dirty="0">
              <a:ln>
                <a:solidFill>
                  <a:sysClr val="window" lastClr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1995" y="4930136"/>
            <a:ext cx="699229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 ... os bons têm afinidade com os bons e os maus com os maus ...”</a:t>
            </a:r>
            <a:endParaRPr kumimoji="0" lang="pt-BR" sz="3100" b="1" i="0" u="none" strike="noStrike" kern="0" cap="none" spc="0" normalizeH="0" baseline="0" noProof="0" dirty="0">
              <a:ln>
                <a:solidFill>
                  <a:sysClr val="window" lastClr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7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13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4600">
              <a:srgbClr val="004890">
                <a:alpha val="92000"/>
              </a:srgbClr>
            </a:gs>
            <a:gs pos="0">
              <a:schemeClr val="bg1">
                <a:alpha val="93000"/>
              </a:schemeClr>
            </a:gs>
            <a:gs pos="100000">
              <a:schemeClr val="bg1">
                <a:gamma/>
                <a:shade val="46275"/>
                <a:invGamma/>
                <a:alpha val="9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296448" y="116632"/>
            <a:ext cx="3051416" cy="523220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0000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2800" b="1" dirty="0" smtClean="0">
                <a:ln w="11430"/>
                <a:solidFill>
                  <a:srgbClr val="0000CC"/>
                </a:solidFill>
                <a:latin typeface="Standout" pitchFamily="2" charset="0"/>
              </a:rPr>
              <a:t>conclusões</a:t>
            </a:r>
            <a:endParaRPr lang="pt-BR" sz="2800" b="1" dirty="0">
              <a:ln w="50800"/>
              <a:solidFill>
                <a:srgbClr val="0066CC">
                  <a:shade val="50000"/>
                </a:srgbClr>
              </a:solidFill>
              <a:latin typeface="Standout" pitchFamily="2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80423" y="1191220"/>
            <a:ext cx="2907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noProof="0" dirty="0" smtClean="0">
                <a:ln>
                  <a:solidFill>
                    <a:srgbClr val="FFFFFF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Paciência</a:t>
            </a:r>
            <a:r>
              <a:rPr lang="pt-BR" sz="3200" b="1" kern="0" noProof="0" dirty="0" smtClean="0">
                <a:ln>
                  <a:solidFill>
                    <a:srgbClr val="FFFFFF"/>
                  </a:solidFill>
                </a:ln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endParaRPr kumimoji="0" lang="pt-BR" sz="32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chemeClr val="bg2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2912" y="2204864"/>
            <a:ext cx="8706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Serenidade</a:t>
            </a:r>
            <a:endParaRPr lang="pt-BR" sz="3200" b="1" kern="0" dirty="0">
              <a:ln>
                <a:solidFill>
                  <a:sysClr val="window" lastClr="FFFFFF"/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0430" y="3329696"/>
            <a:ext cx="8976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000" b="1" kern="0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Cuidado</a:t>
            </a:r>
            <a:endParaRPr lang="pt-BR" sz="3200" b="1" kern="0" dirty="0">
              <a:ln>
                <a:solidFill>
                  <a:srgbClr val="FFFF00"/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2791" y="4434768"/>
            <a:ext cx="89149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000" b="1" kern="0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Humildade</a:t>
            </a:r>
            <a:endParaRPr lang="pt-BR" sz="3200" b="1" kern="0" dirty="0">
              <a:ln>
                <a:solidFill>
                  <a:srgbClr val="FFFF00"/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3157" y="5739926"/>
            <a:ext cx="8973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000" b="1" kern="0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Vigilância</a:t>
            </a:r>
            <a:endParaRPr lang="pt-BR" sz="3200" b="1" kern="0" dirty="0">
              <a:ln>
                <a:solidFill>
                  <a:srgbClr val="FFFF00"/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555777" y="996720"/>
            <a:ext cx="6421993" cy="95410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kern="0" noProof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para esperar o </a:t>
            </a:r>
            <a:r>
              <a:rPr lang="pt-BR" sz="2800" b="1" kern="0" noProof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momento certo </a:t>
            </a:r>
            <a:r>
              <a:rPr lang="pt-BR" sz="2800" b="1" kern="0" noProof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 entrar em ação;</a:t>
            </a:r>
            <a:endParaRPr kumimoji="0" lang="pt-BR" sz="28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940193" y="2083789"/>
            <a:ext cx="6037577" cy="95410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kern="0" noProof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para </a:t>
            </a:r>
            <a:r>
              <a:rPr lang="pt-BR" sz="2800" b="1" kern="0" noProof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aceitar críticas </a:t>
            </a:r>
            <a:r>
              <a:rPr lang="pt-BR" sz="2800" b="1" kern="0" noProof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 correções necessárias;</a:t>
            </a:r>
            <a:endParaRPr kumimoji="0" lang="pt-BR" sz="28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267744" y="3198741"/>
            <a:ext cx="6710026" cy="95410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kern="0" noProof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 os que se deixam </a:t>
            </a:r>
            <a:r>
              <a:rPr lang="pt-BR" sz="2800" b="1" kern="0" noProof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fascinar</a:t>
            </a:r>
            <a:r>
              <a:rPr lang="pt-BR" sz="2800" b="1" kern="0" noProof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pelos fenômenos – vaidade;</a:t>
            </a:r>
            <a:endParaRPr kumimoji="0" lang="pt-BR" sz="28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848820" y="4304693"/>
            <a:ext cx="6128950" cy="95410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para </a:t>
            </a:r>
            <a:r>
              <a:rPr lang="pt-BR" sz="28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aprender o que não sabe </a:t>
            </a:r>
            <a:r>
              <a:rPr lang="pt-BR" sz="28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 corrigir desvios e equívocos;</a:t>
            </a:r>
            <a:endParaRPr kumimoji="0" lang="pt-BR" sz="28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555777" y="5373216"/>
            <a:ext cx="6421993" cy="138499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para </a:t>
            </a:r>
            <a:r>
              <a:rPr lang="pt-BR" sz="28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identificar possíveis envolvimentos</a:t>
            </a:r>
            <a:r>
              <a:rPr lang="pt-BR" sz="28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de encarnados e desencarnados.</a:t>
            </a:r>
            <a:endParaRPr kumimoji="0" lang="pt-BR" sz="28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347864" y="77429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kern="0" noProof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(Diversidade dos Carismas. Hermínio Miranda - </a:t>
            </a:r>
            <a:r>
              <a:rPr lang="pt-BR" sz="1600" b="1" kern="0" noProof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vol. I - cap. II - item 154 - 1994 - Ed. 3 de Outubro</a:t>
            </a:r>
            <a:r>
              <a:rPr lang="pt-BR" b="1" kern="0" noProof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)</a:t>
            </a:r>
            <a:endParaRPr kumimoji="0" lang="pt-BR" sz="1600" b="1" i="0" u="none" strike="noStrike" kern="0" cap="none" spc="0" normalizeH="0" baseline="0" noProof="0" dirty="0" smtClean="0"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23502038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  <p:bldP spid="15" grpId="0"/>
      <p:bldP spid="12" grpId="0"/>
      <p:bldP spid="13" grpId="0"/>
      <p:bldP spid="11" grpId="0" animBg="1"/>
      <p:bldP spid="14" grpId="0" animBg="1"/>
      <p:bldP spid="16" grpId="0" animBg="1"/>
      <p:bldP spid="17" grpId="0" animBg="1"/>
      <p:bldP spid="18" grpId="0" animBg="1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4600">
              <a:srgbClr val="004890">
                <a:alpha val="92000"/>
              </a:srgbClr>
            </a:gs>
            <a:gs pos="0">
              <a:schemeClr val="bg1">
                <a:alpha val="93000"/>
              </a:schemeClr>
            </a:gs>
            <a:gs pos="100000">
              <a:schemeClr val="bg1">
                <a:gamma/>
                <a:shade val="46275"/>
                <a:invGamma/>
                <a:alpha val="9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567897" y="550421"/>
            <a:ext cx="7964543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0000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solidFill>
                  <a:srgbClr val="0000CC"/>
                </a:solidFill>
                <a:latin typeface="Standout" pitchFamily="2" charset="0"/>
              </a:rPr>
              <a:t>mediunidade  com  jesus</a:t>
            </a:r>
            <a:endParaRPr lang="pt-BR" sz="3600" b="1" dirty="0">
              <a:ln w="50800"/>
              <a:solidFill>
                <a:srgbClr val="0066CC">
                  <a:shade val="50000"/>
                </a:srgbClr>
              </a:solidFill>
              <a:latin typeface="Standout" pitchFamily="2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62311" y="1772816"/>
            <a:ext cx="85861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Se vos dispondes ao serviço divino,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não há outro caminho senão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Jesus</a:t>
            </a:r>
            <a:r>
              <a:rPr lang="pt-BR" sz="32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que detém 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infinita luz da verdade </a:t>
            </a:r>
            <a:r>
              <a:rPr lang="pt-BR" sz="32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fonte inesgotável da vida</a:t>
            </a:r>
            <a:r>
              <a:rPr lang="pt-BR" sz="32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kumimoji="0" lang="pt-BR" sz="32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438671" y="6338349"/>
            <a:ext cx="16387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cap. 9</a:t>
            </a:r>
            <a:endParaRPr kumimoji="0" lang="pt-BR" sz="26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19" y="4340409"/>
            <a:ext cx="1594972" cy="2079827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tângulo 6"/>
          <p:cNvSpPr/>
          <p:nvPr/>
        </p:nvSpPr>
        <p:spPr>
          <a:xfrm>
            <a:off x="4355976" y="6422860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kern="0" noProof="0" dirty="0" smtClean="0">
                <a:solidFill>
                  <a:srgbClr val="0404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(Instrutor Alexandre)</a:t>
            </a:r>
            <a:endParaRPr kumimoji="0" lang="pt-BR" sz="1600" b="1" i="0" u="none" strike="noStrike" kern="0" cap="none" spc="0" normalizeH="0" baseline="0" noProof="0" dirty="0" smtClean="0">
              <a:solidFill>
                <a:srgbClr val="040400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11170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53199" y="226764"/>
            <a:ext cx="7920880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Mediunidade  com  Jesus</a:t>
            </a:r>
            <a:endParaRPr lang="pt-BR" sz="3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0710" y="1052736"/>
            <a:ext cx="7344458" cy="5254442"/>
          </a:xfrm>
          <a:prstGeom prst="rect">
            <a:avLst/>
          </a:prstGeom>
          <a:ln w="88900" cap="sq" cmpd="thickThin">
            <a:solidFill>
              <a:srgbClr val="0000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6383317" y="6322968"/>
            <a:ext cx="2005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>
                <a:solidFill>
                  <a:srgbClr val="0000CC"/>
                </a:solidFill>
              </a:rPr>
              <a:t>news.zionpuram.com</a:t>
            </a:r>
            <a:endParaRPr lang="pt-BR" sz="1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6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69761" y="590282"/>
            <a:ext cx="7920880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Codificador e seu legado de luz</a:t>
            </a:r>
            <a:endParaRPr lang="pt-BR" sz="32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3" name="Picture 5" descr="http://www.centroespiritafxs.com.br/Imagens/Figura%20projeto%20imagem%2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" t="3148" r="2235" b="11550"/>
          <a:stretch/>
        </p:blipFill>
        <p:spPr bwMode="auto">
          <a:xfrm>
            <a:off x="1261038" y="1772816"/>
            <a:ext cx="6538325" cy="4320480"/>
          </a:xfrm>
          <a:prstGeom prst="rect">
            <a:avLst/>
          </a:prstGeom>
          <a:ln w="88900" cap="sq" cmpd="thickThin">
            <a:solidFill>
              <a:srgbClr val="0000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10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4600">
              <a:srgbClr val="004890">
                <a:alpha val="92000"/>
              </a:srgbClr>
            </a:gs>
            <a:gs pos="0">
              <a:schemeClr val="bg1">
                <a:alpha val="93000"/>
              </a:schemeClr>
            </a:gs>
            <a:gs pos="100000">
              <a:schemeClr val="bg1">
                <a:gamma/>
                <a:shade val="46275"/>
                <a:invGamma/>
                <a:alpha val="9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567897" y="332656"/>
            <a:ext cx="7964543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0000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solidFill>
                  <a:srgbClr val="0000CC"/>
                </a:solidFill>
                <a:latin typeface="Standout" pitchFamily="2" charset="0"/>
              </a:rPr>
              <a:t>INFLUÊNCIA MORAL DO MÉDIUM</a:t>
            </a:r>
            <a:endParaRPr lang="pt-BR" sz="3600" b="1" dirty="0">
              <a:ln w="50800"/>
              <a:solidFill>
                <a:srgbClr val="0066CC">
                  <a:shade val="50000"/>
                </a:srgbClr>
              </a:solidFill>
              <a:latin typeface="Standout" pitchFamily="2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62311" y="1196752"/>
            <a:ext cx="85861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kumimoji="0" lang="pt-BR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noProof="0" dirty="0" smtClean="0">
                <a:ln>
                  <a:solidFill>
                    <a:srgbClr val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“o médium ... exerce, todavia, influência muito grande sob o aspecto moral. Na comunicação ... “o Espírito se identifica com o Espírito do médium”</a:t>
            </a:r>
            <a:endParaRPr kumimoji="0" lang="pt-BR" sz="22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7349518" y="6036226"/>
            <a:ext cx="14064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227</a:t>
            </a:r>
            <a:endParaRPr kumimoji="0" lang="pt-BR" sz="26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3138" r="4194" b="6123"/>
          <a:stretch/>
        </p:blipFill>
        <p:spPr>
          <a:xfrm>
            <a:off x="7349518" y="4221088"/>
            <a:ext cx="1343820" cy="1847752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tângulo 12"/>
          <p:cNvSpPr/>
          <p:nvPr/>
        </p:nvSpPr>
        <p:spPr>
          <a:xfrm>
            <a:off x="179512" y="2564904"/>
            <a:ext cx="85044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Isto só pode acontecer se houver simpatia ou afinidade entre ambos. </a:t>
            </a:r>
            <a:r>
              <a:rPr lang="pt-BR" sz="2200" b="1" kern="0" dirty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 ... os bons têm afinidade com os bons e os maus com os maus </a:t>
            </a:r>
            <a:r>
              <a:rPr lang="pt-BR" sz="2200" b="1" kern="0" dirty="0" smtClean="0">
                <a:ln>
                  <a:solidFill>
                    <a:sysClr val="window" lastClr="FFFFFF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...”</a:t>
            </a:r>
            <a:endParaRPr lang="pt-BR" sz="2200" b="1" kern="0" dirty="0">
              <a:ln>
                <a:solidFill>
                  <a:sysClr val="window" lastClr="FFFFFF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79512" y="3933056"/>
            <a:ext cx="69922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Assim, ...”as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qualidades morais do médium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exercem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influência capital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sobre a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natureza dos Espíritos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que por eles se comunicam.”</a:t>
            </a:r>
            <a:endParaRPr kumimoji="0" lang="pt-BR" sz="3200" b="1" i="0" u="none" strike="noStrike" kern="0" cap="none" spc="0" normalizeH="0" baseline="0" noProof="0" dirty="0">
              <a:ln>
                <a:solidFill>
                  <a:sysClr val="window" lastClr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4600">
              <a:srgbClr val="004890">
                <a:alpha val="92000"/>
              </a:srgbClr>
            </a:gs>
            <a:gs pos="0">
              <a:schemeClr val="bg1">
                <a:alpha val="93000"/>
              </a:schemeClr>
            </a:gs>
            <a:gs pos="100000">
              <a:schemeClr val="bg1">
                <a:gamma/>
                <a:shade val="46275"/>
                <a:invGamma/>
                <a:alpha val="9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567897" y="550421"/>
            <a:ext cx="7964543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0000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11430"/>
                <a:solidFill>
                  <a:srgbClr val="0000CC"/>
                </a:solidFill>
                <a:latin typeface="Standout" pitchFamily="2" charset="0"/>
              </a:rPr>
              <a:t>Imperfeições  morais</a:t>
            </a:r>
            <a:endParaRPr lang="pt-BR" sz="3600" b="1" dirty="0">
              <a:ln w="50800"/>
              <a:solidFill>
                <a:srgbClr val="0066CC">
                  <a:shade val="50000"/>
                </a:srgbClr>
              </a:solidFill>
              <a:latin typeface="Standout" pitchFamily="2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62311" y="1908121"/>
            <a:ext cx="85861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kumimoji="0" lang="pt-B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32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Portas  abertas  aos  maus  Espíritos.</a:t>
            </a:r>
            <a:endParaRPr kumimoji="0" lang="pt-BR" sz="32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7486017" y="6320933"/>
            <a:ext cx="14064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228</a:t>
            </a:r>
            <a:endParaRPr kumimoji="0" lang="pt-BR" sz="26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018" y="4149080"/>
            <a:ext cx="1406462" cy="2171853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tângulo 12"/>
          <p:cNvSpPr/>
          <p:nvPr/>
        </p:nvSpPr>
        <p:spPr>
          <a:xfrm>
            <a:off x="193160" y="3028016"/>
            <a:ext cx="85044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Das imperfeições ... “a que eles exploram  com  mais  habilidade  é  </a:t>
            </a:r>
            <a:endParaRPr kumimoji="0" lang="pt-BR" sz="3200" b="1" i="0" u="none" strike="noStrike" kern="0" cap="none" spc="0" normalizeH="0" baseline="0" noProof="0" dirty="0">
              <a:ln>
                <a:solidFill>
                  <a:sysClr val="window" lastClr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85643" y="4509120"/>
            <a:ext cx="6992293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3400" b="1" kern="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</a:t>
            </a:r>
            <a:r>
              <a:rPr lang="pt-BR" sz="34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orgulho</a:t>
            </a:r>
            <a:r>
              <a:rPr lang="pt-BR" sz="3200" b="1" kern="0" dirty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porque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é </a:t>
            </a:r>
            <a:r>
              <a:rPr lang="pt-BR" sz="3200" b="1" kern="0" dirty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que a criatura </a:t>
            </a:r>
            <a:r>
              <a:rPr lang="pt-BR" sz="3200" b="1" kern="0" dirty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menos confessa a si mesma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.”</a:t>
            </a:r>
            <a:endParaRPr lang="pt-BR" sz="3200" b="1" kern="0" dirty="0">
              <a:ln>
                <a:solidFill>
                  <a:sysClr val="window" lastClr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51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4600">
              <a:srgbClr val="004890">
                <a:alpha val="92000"/>
              </a:srgbClr>
            </a:gs>
            <a:gs pos="0">
              <a:schemeClr val="bg1">
                <a:alpha val="93000"/>
              </a:schemeClr>
            </a:gs>
            <a:gs pos="100000">
              <a:schemeClr val="bg1">
                <a:gamma/>
                <a:shade val="46275"/>
                <a:invGamma/>
                <a:alpha val="9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539552" y="262389"/>
            <a:ext cx="5084223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0000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solidFill>
                  <a:srgbClr val="0000CC"/>
                </a:solidFill>
                <a:latin typeface="Standout" pitchFamily="2" charset="0"/>
              </a:rPr>
              <a:t>Imperfeições  morais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  <a:latin typeface="Standout" pitchFamily="2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323527" y="957200"/>
            <a:ext cx="82809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kern="0" noProof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</a:t>
            </a:r>
            <a:r>
              <a:rPr lang="pt-BR" sz="3200" b="1" kern="0" noProof="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 orgulho nos médiuns traduz-se por </a:t>
            </a:r>
            <a:r>
              <a:rPr lang="pt-BR" sz="3200" b="1" kern="0" noProof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sinais inequívocos</a:t>
            </a:r>
            <a:r>
              <a:rPr lang="pt-BR" sz="3200" b="1" kern="0" noProof="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...</a:t>
            </a:r>
            <a:endParaRPr kumimoji="0" lang="pt-BR" sz="32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0429" y="3682793"/>
            <a:ext cx="8699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9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Desprezo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pelas comunicações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dos outros</a:t>
            </a:r>
            <a:endParaRPr kumimoji="0" lang="pt-BR" sz="3200" b="1" i="0" u="none" strike="noStrike" kern="0" cap="none" spc="0" normalizeH="0" baseline="0" noProof="0" dirty="0">
              <a:ln>
                <a:solidFill>
                  <a:srgbClr val="FFFF00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2913" y="5160094"/>
            <a:ext cx="7141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Importância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a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grandes nomes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que assinam as mensagens</a:t>
            </a:r>
            <a:endParaRPr lang="pt-BR" sz="3200" b="1" kern="0" dirty="0">
              <a:ln>
                <a:solidFill>
                  <a:sysClr val="window" lastClr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486017" y="6320933"/>
            <a:ext cx="14064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228</a:t>
            </a:r>
            <a:endParaRPr kumimoji="0" lang="pt-BR" sz="26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365104"/>
            <a:ext cx="1656184" cy="1872207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ângulo 13"/>
          <p:cNvSpPr/>
          <p:nvPr/>
        </p:nvSpPr>
        <p:spPr>
          <a:xfrm>
            <a:off x="5783903" y="260648"/>
            <a:ext cx="2820545" cy="615553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400" b="1" dirty="0" smtClean="0">
                <a:ln w="50800"/>
                <a:solidFill>
                  <a:srgbClr val="0066CC">
                    <a:shade val="50000"/>
                  </a:srgbClr>
                </a:solidFill>
              </a:rPr>
              <a:t>ORGULHO</a:t>
            </a:r>
            <a:endParaRPr lang="pt-BR" sz="34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2792" y="2217088"/>
            <a:ext cx="8699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4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9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Confiança cega </a:t>
            </a:r>
            <a:r>
              <a:rPr lang="pt-BR" sz="32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na </a:t>
            </a:r>
            <a:r>
              <a:rPr lang="pt-BR" sz="3200" b="1" kern="0" dirty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superioridade</a:t>
            </a:r>
            <a:r>
              <a:rPr lang="pt-BR" sz="32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de suas comunicações</a:t>
            </a:r>
          </a:p>
        </p:txBody>
      </p:sp>
    </p:spTree>
    <p:extLst>
      <p:ext uri="{BB962C8B-B14F-4D97-AF65-F5344CB8AC3E}">
        <p14:creationId xmlns:p14="http://schemas.microsoft.com/office/powerpoint/2010/main" val="31150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4600">
              <a:srgbClr val="004890">
                <a:alpha val="92000"/>
              </a:srgbClr>
            </a:gs>
            <a:gs pos="0">
              <a:schemeClr val="bg1">
                <a:alpha val="93000"/>
              </a:schemeClr>
            </a:gs>
            <a:gs pos="100000">
              <a:schemeClr val="bg1">
                <a:gamma/>
                <a:shade val="46275"/>
                <a:invGamma/>
                <a:alpha val="9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539552" y="262389"/>
            <a:ext cx="5084223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0000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solidFill>
                  <a:srgbClr val="0000CC"/>
                </a:solidFill>
                <a:latin typeface="Standout" pitchFamily="2" charset="0"/>
              </a:rPr>
              <a:t>Imperfeições  morais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  <a:latin typeface="Standout" pitchFamily="2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79512" y="957200"/>
            <a:ext cx="87129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kern="0" noProof="0" dirty="0" smtClean="0">
                <a:ln>
                  <a:solidFill>
                    <a:schemeClr val="tx1"/>
                  </a:solidFill>
                </a:ln>
                <a:solidFill>
                  <a:srgbClr val="0404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“O orgulho nos médiuns traduz-se por sinais inequívocos” ...</a:t>
            </a:r>
            <a:endParaRPr kumimoji="0" lang="pt-BR" sz="22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040400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0429" y="2132856"/>
            <a:ext cx="86993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ln>
                  <a:solidFill>
                    <a:schemeClr val="tx1"/>
                  </a:solidFill>
                </a:ln>
                <a:solidFill>
                  <a:srgbClr val="0404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chemeClr val="tx1"/>
                  </a:solidFill>
                </a:ln>
                <a:solidFill>
                  <a:srgbClr val="0404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Desprezo pelas comunicações dos outros</a:t>
            </a:r>
            <a:endParaRPr kumimoji="0" lang="pt-BR" sz="22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040400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2913" y="2731567"/>
            <a:ext cx="88395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ln>
                  <a:solidFill>
                    <a:schemeClr val="tx1"/>
                  </a:solidFill>
                </a:ln>
                <a:solidFill>
                  <a:srgbClr val="0404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chemeClr val="tx1"/>
                  </a:solidFill>
                </a:ln>
                <a:solidFill>
                  <a:srgbClr val="0404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Importância a grandes nomes que assinam as mensagens</a:t>
            </a:r>
            <a:endParaRPr lang="pt-BR" sz="2200" b="1" kern="0" dirty="0">
              <a:ln>
                <a:solidFill>
                  <a:schemeClr val="tx1"/>
                </a:solidFill>
              </a:ln>
              <a:solidFill>
                <a:srgbClr val="0404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486017" y="6320933"/>
            <a:ext cx="14064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228</a:t>
            </a:r>
            <a:endParaRPr kumimoji="0" lang="pt-BR" sz="26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365104"/>
            <a:ext cx="1656184" cy="1872207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ângulo 13"/>
          <p:cNvSpPr/>
          <p:nvPr/>
        </p:nvSpPr>
        <p:spPr>
          <a:xfrm>
            <a:off x="5783903" y="260648"/>
            <a:ext cx="2820545" cy="615553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400" b="1" dirty="0" smtClean="0">
                <a:ln w="50800"/>
                <a:solidFill>
                  <a:srgbClr val="0066CC">
                    <a:shade val="50000"/>
                  </a:srgbClr>
                </a:solidFill>
              </a:rPr>
              <a:t>ORGULHO</a:t>
            </a:r>
            <a:endParaRPr lang="pt-BR" sz="34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2792" y="1484784"/>
            <a:ext cx="86993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1600" b="1" kern="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600" b="1" kern="0" dirty="0" smtClean="0">
                <a:ln>
                  <a:solidFill>
                    <a:schemeClr val="tx1"/>
                  </a:solidFill>
                </a:ln>
                <a:solidFill>
                  <a:srgbClr val="0404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>
                  <a:solidFill>
                    <a:schemeClr val="tx1"/>
                  </a:solidFill>
                </a:ln>
                <a:solidFill>
                  <a:srgbClr val="0404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Confiança cega na superioridade de suas comunicações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0430" y="3645024"/>
            <a:ext cx="88320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0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Recusa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a todo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conselho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suspeita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a 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críticas</a:t>
            </a:r>
            <a:endParaRPr lang="pt-BR" sz="3200" b="1" kern="0" dirty="0">
              <a:ln>
                <a:solidFill>
                  <a:srgbClr val="FFFF00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9144" y="5160094"/>
            <a:ext cx="71337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0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Afastamento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de amigos que tentam alertá-los</a:t>
            </a:r>
            <a:endParaRPr lang="pt-BR" sz="3200" b="1" kern="0" dirty="0">
              <a:ln>
                <a:solidFill>
                  <a:sysClr val="window" lastClr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4600">
              <a:srgbClr val="004890">
                <a:alpha val="92000"/>
              </a:srgbClr>
            </a:gs>
            <a:gs pos="0">
              <a:schemeClr val="bg1">
                <a:alpha val="93000"/>
              </a:schemeClr>
            </a:gs>
            <a:gs pos="100000">
              <a:schemeClr val="bg1">
                <a:gamma/>
                <a:shade val="46275"/>
                <a:invGamma/>
                <a:alpha val="9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539552" y="262389"/>
            <a:ext cx="5084223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0000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solidFill>
                  <a:srgbClr val="0000CC"/>
                </a:solidFill>
                <a:latin typeface="Standout" pitchFamily="2" charset="0"/>
              </a:rPr>
              <a:t>Imperfeições  morais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  <a:latin typeface="Standout" pitchFamily="2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80423" y="957200"/>
            <a:ext cx="88195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alertados</a:t>
            </a:r>
            <a:r>
              <a:rPr lang="pt-BR" sz="3200" b="1" kern="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não valorizam opiniões</a:t>
            </a:r>
            <a:r>
              <a:rPr lang="pt-BR" sz="3200" b="1" kern="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pois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não duvidam </a:t>
            </a:r>
            <a:r>
              <a:rPr lang="pt-BR" sz="3200" b="1" kern="0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 seu guia</a:t>
            </a:r>
            <a:endParaRPr kumimoji="0" lang="pt-BR" sz="32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000099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0429" y="2279774"/>
            <a:ext cx="8699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À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 vezes, tomam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ódio às pessoas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que os ajudam</a:t>
            </a:r>
            <a:endParaRPr kumimoji="0" lang="pt-BR" sz="3200" b="1" i="0" u="none" strike="noStrike" kern="0" cap="none" spc="0" normalizeH="0" baseline="0" noProof="0" dirty="0">
              <a:ln>
                <a:solidFill>
                  <a:srgbClr val="FFFF00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2912" y="3575918"/>
            <a:ext cx="8706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Espíritos os induzem a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considerar sublimes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mensagens  absurdas</a:t>
            </a:r>
            <a:endParaRPr lang="pt-BR" sz="3200" b="1" kern="0" dirty="0">
              <a:ln>
                <a:solidFill>
                  <a:srgbClr val="FFFF00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486017" y="6320933"/>
            <a:ext cx="14064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kern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228</a:t>
            </a:r>
            <a:endParaRPr kumimoji="0" lang="pt-BR" sz="2600" b="1" i="0" u="none" strike="noStrike" kern="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365104"/>
            <a:ext cx="1656184" cy="1872207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ângulo 13"/>
          <p:cNvSpPr/>
          <p:nvPr/>
        </p:nvSpPr>
        <p:spPr>
          <a:xfrm>
            <a:off x="5783903" y="260648"/>
            <a:ext cx="2820545" cy="615553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400" b="1" dirty="0" smtClean="0">
                <a:ln w="50800"/>
                <a:solidFill>
                  <a:srgbClr val="0066CC">
                    <a:shade val="50000"/>
                  </a:srgbClr>
                </a:solidFill>
              </a:rPr>
              <a:t>ORGULHO</a:t>
            </a:r>
            <a:endParaRPr lang="pt-BR" sz="34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0430" y="4883676"/>
            <a:ext cx="71337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0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elogio</a:t>
            </a:r>
            <a:r>
              <a:rPr lang="pt-BR" sz="3200" b="1" kern="0" dirty="0" smtClean="0">
                <a:ln>
                  <a:solidFill>
                    <a:sysClr val="window" lastClr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dos que o cercam desperta seu orgulho, levando-o a  julgar-se  </a:t>
            </a:r>
            <a:r>
              <a:rPr lang="pt-BR" sz="3200" b="1" kern="0" dirty="0" smtClean="0">
                <a:ln>
                  <a:solidFill>
                    <a:srgbClr val="FFFF00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indispensável</a:t>
            </a:r>
            <a:endParaRPr lang="pt-BR" sz="3200" b="1" kern="0" dirty="0">
              <a:ln>
                <a:solidFill>
                  <a:srgbClr val="FFFF00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53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/>
      <p:bldP spid="9" grpId="0"/>
      <p:bldP spid="15" grpId="0"/>
    </p:bldLst>
  </p:timing>
</p:sld>
</file>

<file path=ppt/theme/theme1.xml><?xml version="1.0" encoding="utf-8"?>
<a:theme xmlns:a="http://schemas.openxmlformats.org/drawingml/2006/main" name="Agenda">
  <a:themeElements>
    <a:clrScheme name="Agenda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Agend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Agenda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enda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enda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enda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ALL2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o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2962</TotalTime>
  <Words>1539</Words>
  <Application>Microsoft Office PowerPoint</Application>
  <PresentationFormat>Apresentação na tela (4:3)</PresentationFormat>
  <Paragraphs>186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32</vt:i4>
      </vt:variant>
    </vt:vector>
  </HeadingPairs>
  <TitlesOfParts>
    <vt:vector size="35" baseType="lpstr">
      <vt:lpstr>Agenda</vt:lpstr>
      <vt:lpstr>FALL2</vt:lpstr>
      <vt:lpstr>Project Overview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CLEBERLE</dc:creator>
  <cp:lastModifiedBy>CLEBERLE</cp:lastModifiedBy>
  <cp:revision>216</cp:revision>
  <dcterms:created xsi:type="dcterms:W3CDTF">2012-01-11T18:55:02Z</dcterms:created>
  <dcterms:modified xsi:type="dcterms:W3CDTF">2012-08-25T02:31:21Z</dcterms:modified>
</cp:coreProperties>
</file>