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68580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22" roundtripDataSignature="AMtx7mhkHCwS4ZtE7MOxdOTnDfS4fnTU7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11" Type="http://schemas.openxmlformats.org/officeDocument/2006/relationships/slide" Target="slides/slide6.xml"/><Relationship Id="rId22" Type="http://customschemas.google.com/relationships/presentationmetadata" Target="metadata"/><Relationship Id="rId10" Type="http://schemas.openxmlformats.org/officeDocument/2006/relationships/slide" Target="slides/slide5.xml"/><Relationship Id="rId21" Type="http://schemas.openxmlformats.org/officeDocument/2006/relationships/slide" Target="slides/slide16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75c8c4c0d2_0_1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g75c8c4c0d2_0_11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75c8c4c0d2_0_3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g75c8c4c0d2_0_35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75c8c4c0d2_0_35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4" name="Google Shape;134;g75c8c4c0d2_0_35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75c8c4c0d2_0_3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g75c8c4c0d2_0_36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75c8c4c0d2_0_36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g75c8c4c0d2_0_36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75c8c4c0d2_0_37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g75c8c4c0d2_0_37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75c8c4c0d2_0_3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4" name="Google Shape;154;g75c8c4c0d2_0_378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75c8c4c0d2_0_3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" name="Google Shape;159;g75c8c4c0d2_0_3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75c8c4c0d2_0_12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g75c8c4c0d2_0_12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75c8c4c0d2_0_326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75c8c4c0d2_0_3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75c8c4c0d2_0_3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g75c8c4c0d2_0_33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75c8c4c0d2_0_3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4" name="Google Shape;104;g75c8c4c0d2_0_335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75c8c4c0d2_0_33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9" name="Google Shape;109;g75c8c4c0d2_0_339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Google Shape;113;g75c8c4c0d2_0_3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g75c8c4c0d2_0_343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g75c8c4c0d2_0_3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9" name="Google Shape;119;g75c8c4c0d2_0_347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75c8c4c0d2_0_3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g75c8c4c0d2_0_351:notes"/>
          <p:cNvSpPr/>
          <p:nvPr>
            <p:ph idx="2" type="sldImg"/>
          </p:nvPr>
        </p:nvSpPr>
        <p:spPr>
          <a:xfrm>
            <a:off x="1143225" y="685800"/>
            <a:ext cx="45723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m branco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0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10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10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e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0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e texto verticais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11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11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lide de título" type="title">
  <p:cSld name="TITL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7" name="Google Shape;17;p10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8" name="Google Shape;18;p10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10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" name="Google Shape;20;p10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e conteúdo" type="obj">
  <p:cSld name="OBJECT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0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10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4" name="Google Shape;24;p10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10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6" name="Google Shape;26;p10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abeçalho da Seção" type="secHead">
  <p:cSld name="SECTION_HEADER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0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9" name="Google Shape;29;p10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30" name="Google Shape;30;p10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10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2" name="Google Shape;32;p10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uas Partes de Conteúdo" type="twoObj">
  <p:cSld name="TWO_OBJECTS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0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10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6" name="Google Shape;36;p10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7" name="Google Shape;37;p10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10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0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ação" type="twoTxTwoObj">
  <p:cSld name="TWO_OBJECTS_WITH_TEXT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0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2" name="Google Shape;42;p10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3" name="Google Shape;43;p10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4" name="Google Shape;44;p10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5" name="Google Shape;45;p10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6" name="Google Shape;46;p10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10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0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omente título" type="titleOnly">
  <p:cSld name="TITLE_ONLY"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0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1" name="Google Shape;51;p10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0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10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údo com Legenda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08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08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108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10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0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10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m com Legenda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9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9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9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00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00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0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0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0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Relationship Id="rId3" Type="http://schemas.openxmlformats.org/officeDocument/2006/relationships/image" Target="../media/image2.jpg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" name="Google Shape;84;g75c8c4c0d2_0_119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403648" y="0"/>
            <a:ext cx="6408712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75c8c4c0d2_0_355"/>
          <p:cNvSpPr txBox="1"/>
          <p:nvPr/>
        </p:nvSpPr>
        <p:spPr>
          <a:xfrm>
            <a:off x="0" y="8839"/>
            <a:ext cx="9144000" cy="68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OBJETIVOS: Relacionados ao Centro Espírita: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Curai... Limpai...Ressuscitai...Expulsai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Assepsia psíquica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Energização, revitalização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Equilíbrio mental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Apoio a tratamentos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Desimantação obsessiva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Auxílio à mediunidade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75c8c4c0d2_0_359"/>
          <p:cNvSpPr txBox="1"/>
          <p:nvPr/>
        </p:nvSpPr>
        <p:spPr>
          <a:xfrm>
            <a:off x="0" y="764704"/>
            <a:ext cx="9144000" cy="5509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CORRENTE DE ENERGIA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↓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CENTROS VITAIS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↓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SISTEMA NERVOSO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↓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SISTEMA ENDÓCRINO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↓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CORRENTE SANGUÍNEA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↓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CÉLULA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75c8c4c0d2_0_363"/>
          <p:cNvSpPr txBox="1"/>
          <p:nvPr/>
        </p:nvSpPr>
        <p:spPr>
          <a:xfrm>
            <a:off x="0" y="260648"/>
            <a:ext cx="9144000" cy="624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TIPOS DE PASSES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“A ação magnética pode produzir-se de muitas maneiras: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1° ) </a:t>
            </a:r>
            <a:r>
              <a:rPr b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pelo próprio fluido do magnetizador</a:t>
            </a: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é o magnetismo propriamente dito, ou magnetismo humano, cuja ação se acha adstrita à força e, sobretudo, à qualidade do fluido;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2° ) </a:t>
            </a:r>
            <a:r>
              <a:rPr b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pelo fluido dos Espíritos</a:t>
            </a: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atuando </a:t>
            </a:r>
            <a:r>
              <a:rPr b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diretamente e sem intermediário sobre um encarnado,</a:t>
            </a: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seja para o curar ou acalmar um sofrimento, seja para provocar o sono sonambúlico espontâneo, seja para exercer sobre o indivíduo uma influência física ou moral qualquer. </a:t>
            </a:r>
            <a:r>
              <a:rPr b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É o magnetismo espiritual, cuja qualidade está na razão direta das qualidades do Espírito</a:t>
            </a: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75c8c4c0d2_0_367"/>
          <p:cNvSpPr txBox="1"/>
          <p:nvPr/>
        </p:nvSpPr>
        <p:spPr>
          <a:xfrm>
            <a:off x="-15358" y="332656"/>
            <a:ext cx="9144000" cy="63711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3° ) pelos fluidos que </a:t>
            </a: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os Espíritos derramam sobre o magnetizador, que serve de veículo </a:t>
            </a: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para esse derramamento. É o magnetismo misto, semiespiritual, ou, se o preferirem, humano-espiritual.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Combinado com o fluido humano, o fluido espiritual lhe imprime qualidades de que ele carece. Em tais circunstâncias, o concurso dos Espíritos é amiúde espontâneo, porém, as mais das vezes, </a:t>
            </a: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provocado por um apelo do magnetizador</a:t>
            </a: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Gênese – cap. XIV – item 33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" name="Google Shape;151;g75c8c4c0d2_0_37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9144001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75c8c4c0d2_0_378"/>
          <p:cNvSpPr txBox="1"/>
          <p:nvPr/>
        </p:nvSpPr>
        <p:spPr>
          <a:xfrm>
            <a:off x="107504" y="620688"/>
            <a:ext cx="8928900" cy="5355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Enquanto aquele( Espírito) se acha unido ao corpo, </a:t>
            </a:r>
            <a:r>
              <a:rPr b="1"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serve-lhe ele ( o Perispírito) de veículo ao pensamento, para transmitir o movimento às diversas partes do organismo, as quais atuam sob a impulsão da sua vontade</a:t>
            </a:r>
            <a:r>
              <a:rPr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e para fazer que repercutem no Espírito as sensações que os agentes exteriores produzam.”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Gênese – Cap. XI , item 17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75c8c4c0d2_0_33"/>
          <p:cNvSpPr txBox="1"/>
          <p:nvPr/>
        </p:nvSpPr>
        <p:spPr>
          <a:xfrm>
            <a:off x="461400" y="83850"/>
            <a:ext cx="4110600" cy="6774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800"/>
              <a:t>Curso de Passes</a:t>
            </a:r>
            <a:br>
              <a:rPr lang="pt-BR" sz="1800"/>
            </a:br>
            <a:r>
              <a:rPr lang="pt-BR"/>
              <a:t>Aulas e Tópicos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1. </a:t>
            </a:r>
            <a:r>
              <a:rPr b="1" lang="pt-BR" sz="1500"/>
              <a:t>Referências e Definições</a:t>
            </a:r>
            <a:endParaRPr b="1" sz="15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REFERÊNCIA NO VELHO TESTAMENTO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REFERÊNCIA NO NOVO TESTAMENTO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MAGNETISMO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KARDEC E O MAGNETISMO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2. Matéria e Fluídos</a:t>
            </a:r>
            <a:endParaRPr b="1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TRINDADE UNIVERSAL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TIPOS DE MATÉRIA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FLUIDO CÓSMICO UNIVERSAL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CARACTERÍSTICAS DOS FLUIDOS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PROPRIEDADES FÍSICAS DOS FLUIDOS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TIPOS DE FLUIDOS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3. Passe</a:t>
            </a:r>
            <a:endParaRPr b="1" sz="15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CONCEITO DE PASSE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PASSE – EXPLICAÇÃO DA MECÂNICA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OBJETIVO DO PASSE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TIPOS DE PASSES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4. </a:t>
            </a:r>
            <a:r>
              <a:rPr b="1" lang="pt-BR"/>
              <a:t>Espírito, Perispírito, Corpo e Duplo Etérico</a:t>
            </a:r>
            <a:r>
              <a:rPr b="1" lang="pt-BR" sz="1500"/>
              <a:t> </a:t>
            </a:r>
            <a:endParaRPr b="1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O PAPEL DO PERISPÍRITO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O DUPLO ETÉRICO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CHACKRAS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CENTROS DE FORÇA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A CURA COMO MANIPULAÇÃO DO FLUIDO UNIVERSAL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 CORONÁRIO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 CEREBRAL OU FRONTAL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 LARÍNGEO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 CARDÍACO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 ESPLÊNICO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 GÁSTRICO OU UMBILICAL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CENTRO GENÉSICO OU BÁSICO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2" name="Google Shape;162;g75c8c4c0d2_0_33"/>
          <p:cNvSpPr txBox="1"/>
          <p:nvPr/>
        </p:nvSpPr>
        <p:spPr>
          <a:xfrm>
            <a:off x="1453825" y="3844600"/>
            <a:ext cx="206700" cy="181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3" name="Google Shape;163;g75c8c4c0d2_0_33"/>
          <p:cNvSpPr txBox="1"/>
          <p:nvPr/>
        </p:nvSpPr>
        <p:spPr>
          <a:xfrm>
            <a:off x="4771850" y="765525"/>
            <a:ext cx="4110600" cy="580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5. </a:t>
            </a:r>
            <a:r>
              <a:rPr b="1" lang="pt-BR" sz="1500"/>
              <a:t>O Médium</a:t>
            </a:r>
            <a:endParaRPr b="1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O MÉDIUM CURADOR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O MÉDIUM PASSISTA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PRÉ-REQUISITOS PARA O MÉDIUM PASSISTA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ORIENTAÇÃO AO PASSISTA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O RECEPTOR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6. Técnicas</a:t>
            </a:r>
            <a:endParaRPr b="1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IRRADIAÇÃO MENTAL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TÉCNICAS DE PASSE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MODALIDADES DO PASSE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IMPOSIÇÕES E PASSES – SEM TOQUES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7. Tipos</a:t>
            </a:r>
            <a:endParaRPr b="1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TIPOS DE PASSES QUANTO AOS MOVIMENTOS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GRATUIDADE DOS PASSES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LM - Capítulo XXVI — Dai gratuitamente — item 10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PASSES FORA DA CASA ESPÍRITA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PASSES EM DOMICÍLIO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PASSES EM HOSPITAIS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8. Ética</a:t>
            </a:r>
            <a:endParaRPr b="1" sz="15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ÉTICA DO PASSE</a:t>
            </a:r>
            <a:endParaRPr sz="1000"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Deve haver motivo para se tomar passe?</a:t>
            </a:r>
            <a:endParaRPr sz="1000"/>
          </a:p>
          <a:p>
            <a:pPr indent="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A tarefa do passe deve funcionar exclusivamente dentro da casa espírita?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NO SERVIÇO DO PASSE</a:t>
            </a:r>
            <a:endParaRPr sz="10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1500"/>
              <a:t>AULA 9. Complementos</a:t>
            </a:r>
            <a:endParaRPr b="1" sz="15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ÁGUA FLUIDIFICADA</a:t>
            </a:r>
            <a:endParaRPr sz="1000"/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000"/>
              <a:t>PASSES NAS REUNIÕES MEDIÚNICAS</a:t>
            </a:r>
            <a:endParaRPr sz="12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75c8c4c0d2_0_123"/>
          <p:cNvSpPr txBox="1"/>
          <p:nvPr>
            <p:ph type="ctrTitle"/>
          </p:nvPr>
        </p:nvSpPr>
        <p:spPr>
          <a:xfrm>
            <a:off x="685800" y="2130425"/>
            <a:ext cx="7772400" cy="147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b="1" lang="pt-BR" sz="6000"/>
              <a:t>CURSO DE PASSES</a:t>
            </a:r>
            <a:endParaRPr/>
          </a:p>
        </p:txBody>
      </p:sp>
      <p:sp>
        <p:nvSpPr>
          <p:cNvPr id="90" name="Google Shape;90;g75c8c4c0d2_0_123"/>
          <p:cNvSpPr txBox="1"/>
          <p:nvPr>
            <p:ph idx="1" type="subTitle"/>
          </p:nvPr>
        </p:nvSpPr>
        <p:spPr>
          <a:xfrm>
            <a:off x="2339752" y="5805264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</a:pPr>
            <a:r>
              <a:rPr b="1" lang="pt-BR"/>
              <a:t>Vitor Silvestre Ferraz Santos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4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75c8c4c0d2_0_326"/>
          <p:cNvSpPr txBox="1"/>
          <p:nvPr>
            <p:ph type="ctrTitle"/>
          </p:nvPr>
        </p:nvSpPr>
        <p:spPr>
          <a:xfrm>
            <a:off x="685800" y="1014975"/>
            <a:ext cx="7772400" cy="14700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4000"/>
              <a:t>AULA 03 - Passe</a:t>
            </a:r>
            <a:endParaRPr sz="4000"/>
          </a:p>
        </p:txBody>
      </p:sp>
      <p:sp>
        <p:nvSpPr>
          <p:cNvPr id="96" name="Google Shape;96;g75c8c4c0d2_0_326"/>
          <p:cNvSpPr txBox="1"/>
          <p:nvPr>
            <p:ph idx="1" type="subTitle"/>
          </p:nvPr>
        </p:nvSpPr>
        <p:spPr>
          <a:xfrm>
            <a:off x="685800" y="2356100"/>
            <a:ext cx="7086600" cy="3915300"/>
          </a:xfrm>
          <a:prstGeom prst="rect">
            <a:avLst/>
          </a:prstGeom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pt-BR" sz="3000"/>
              <a:t>CONCEITO DE PASSE</a:t>
            </a:r>
            <a:endParaRPr sz="30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pt-BR" sz="3000"/>
              <a:t>PASSE – EXPLICAÇÃO DA MECÂNICA</a:t>
            </a:r>
            <a:endParaRPr sz="30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pt-BR" sz="3000"/>
              <a:t>OBJETIVO DO PASSE</a:t>
            </a:r>
            <a:endParaRPr sz="30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rPr lang="pt-BR" sz="3000"/>
              <a:t>TIPOS DE PASSES</a:t>
            </a:r>
            <a:endParaRPr sz="3000"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 sz="3000"/>
          </a:p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ctr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75c8c4c0d2_0_331"/>
          <p:cNvSpPr txBox="1"/>
          <p:nvPr/>
        </p:nvSpPr>
        <p:spPr>
          <a:xfrm>
            <a:off x="0" y="332656"/>
            <a:ext cx="9144000" cy="6340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CONCEITO DE PASSE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“(…) como a transfusão de sangue representa uma renovação das forças físicas, </a:t>
            </a:r>
            <a:r>
              <a:rPr b="1"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passe é uma transfusão de energias psíquicas</a:t>
            </a:r>
            <a:r>
              <a:rPr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com a diferença de que os recursos orgânicos são retirados de um reservatório </a:t>
            </a:r>
            <a:r>
              <a:rPr b="1"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limitado</a:t>
            </a:r>
            <a:r>
              <a:rPr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e os elementos psíquicos o são do reservatório </a:t>
            </a:r>
            <a:r>
              <a:rPr b="1"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ilimitado</a:t>
            </a:r>
            <a:r>
              <a:rPr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das forças espirituais.”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Emmanuel -  O Consolador – questão 98  - Francisco Cândido Xavier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75c8c4c0d2_0_335"/>
          <p:cNvSpPr txBox="1"/>
          <p:nvPr/>
        </p:nvSpPr>
        <p:spPr>
          <a:xfrm>
            <a:off x="0" y="-5680"/>
            <a:ext cx="9144000" cy="618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4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Passe –</a:t>
            </a:r>
            <a:r>
              <a:rPr lang="pt-BR" sz="4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b="1" lang="pt-BR" sz="4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Explicação da Mecânica</a:t>
            </a:r>
            <a:r>
              <a:rPr b="1" lang="pt-BR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4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passe é uma transfusão de energias psíquicas e espirituais</a:t>
            </a: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 isto é, a </a:t>
            </a:r>
            <a:r>
              <a:rPr b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passagem de um para outro indivíduo de uma certa quantidade de energias fluídicas vitais (psíquicas) ou espirituais propriamente ditas.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Há pessoas que têm uma </a:t>
            </a:r>
            <a:r>
              <a:rPr b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capacidade de maior absorção e armazenamento dessas energias que emanam do Fluido Cósmico Universal e da própria intimidade do Espírito</a:t>
            </a: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Tal requisito as coloca em condições de transmitirem esse potencial de energias a outras criaturas que eventualmente estejam necessitando.</a:t>
            </a: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0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75c8c4c0d2_0_339"/>
          <p:cNvSpPr txBox="1"/>
          <p:nvPr/>
        </p:nvSpPr>
        <p:spPr>
          <a:xfrm>
            <a:off x="0" y="116632"/>
            <a:ext cx="9144000" cy="7017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 aglutinação dessa força se faz automaticamente e também, atendendo aos apelos do passista (prece), </a:t>
            </a:r>
            <a:r>
              <a:rPr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que, então, municiado </a:t>
            </a:r>
            <a:r>
              <a:rPr b="1"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 essa carga, a transmite através da imposição das mão sobre a cabeça do paciente, sem a necessidade de tocar-lhe o corpo, por que a força se projeta de uma para outra aura, estabelecendo uma verdadeira ponte de ligação.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 </a:t>
            </a:r>
            <a:r>
              <a:rPr b="1"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fluxo energético se mantém e se projeta às custas da vontade </a:t>
            </a:r>
            <a:r>
              <a:rPr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do passista, como também de </a:t>
            </a:r>
            <a:r>
              <a:rPr b="1"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entidades espirituais desencarnadas </a:t>
            </a:r>
            <a:r>
              <a:rPr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 o auxiliam na </a:t>
            </a:r>
            <a:r>
              <a:rPr b="1" i="1" lang="pt-BR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composição dos fluídos</a:t>
            </a:r>
            <a:r>
              <a:rPr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 </a:t>
            </a:r>
            <a:r>
              <a:rPr b="1" lang="pt-BR" sz="2400" u="sng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não havendo, portanto necessidade de incorporação mediúnica</a:t>
            </a:r>
            <a:r>
              <a:rPr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 O passista age somente sob a influência da entidade, e por isso, </a:t>
            </a:r>
            <a:r>
              <a:rPr b="1"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não precisa falar, aconselhar ou transmitir mensagens concomitantes ao passe.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forças fluídicas vitais (psíquicas) dependem do estado de saúde do passista e as espirituais do seu grau de desenvolvimento moral. </a:t>
            </a:r>
            <a:r>
              <a:rPr lang="pt-BR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Assim é que o passista deverá estar, o mais possível, em perfeito equilíbrio orgânico e moral.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75c8c4c0d2_0_343"/>
          <p:cNvSpPr txBox="1"/>
          <p:nvPr/>
        </p:nvSpPr>
        <p:spPr>
          <a:xfrm>
            <a:off x="0" y="188640"/>
            <a:ext cx="9144000" cy="66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OBJETIVO DO PASSE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1- “O passe não é unicamente transfusão de energias anímicas. É o </a:t>
            </a:r>
            <a:r>
              <a:rPr b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equilibrante ideal da mente</a:t>
            </a: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b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apoio eficaz de todos os tratamentos</a:t>
            </a: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(...) Se usamos o antibiótico no campo físico, porque não adotar o passe por agente capaz de impedir as alucinações depressivas, no campo da alma? Se atendemos a assepsia</a:t>
            </a:r>
            <a:r>
              <a:rPr b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no que se refere ao corpo, porque descurar </a:t>
            </a:r>
            <a:r>
              <a:rPr i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dessa mesma assepsia no que tange ao espírito?”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</a:t>
            </a:r>
            <a:r>
              <a:rPr b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André Luiz - </a:t>
            </a: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Opinião Espírita – O Passe, Cap. 55).</a:t>
            </a:r>
            <a:endParaRPr/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2-  “O passe espírita tem como objetivo o </a:t>
            </a:r>
            <a:r>
              <a:rPr b="1"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reequilíbrio orgânico e espiritual do homem.</a:t>
            </a:r>
            <a:r>
              <a:rPr lang="pt-BR" sz="2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” -   PROGEM – Aula 11/5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g75c8c4c0d2_0_347"/>
          <p:cNvSpPr txBox="1"/>
          <p:nvPr/>
        </p:nvSpPr>
        <p:spPr>
          <a:xfrm>
            <a:off x="-22595" y="404664"/>
            <a:ext cx="9144000" cy="627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3 - A aplicação do passe tem como finalidade: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auxiliar a recuperação de desarmonias físicas e psíquicas, </a:t>
            </a: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substituindo os fluidos deletérios por fluidos benéficos</a:t>
            </a: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equilibrar o funcionamento de células e tecidos lesados</a:t>
            </a: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;</a:t>
            </a:r>
            <a:endParaRPr/>
          </a:p>
          <a:p>
            <a:pPr indent="-4572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Char char="▪"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promover a </a:t>
            </a:r>
            <a:r>
              <a:rPr b="1"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harmonização do funcionamento de estrutura  neurológicas </a:t>
            </a: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que garantem o estado de lucidez mental e intelectual do indivíduo.</a:t>
            </a:r>
            <a:endParaRPr/>
          </a:p>
          <a:p>
            <a:pPr indent="-2540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Noto Sans Symbols"/>
              <a:buNone/>
            </a:pPr>
            <a:r>
              <a:t/>
            </a:r>
            <a:endParaRPr sz="3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FEB – Marta Antunes Moura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75c8c4c0d2_0_351"/>
          <p:cNvSpPr txBox="1"/>
          <p:nvPr/>
        </p:nvSpPr>
        <p:spPr>
          <a:xfrm>
            <a:off x="179512" y="476672"/>
            <a:ext cx="8712900" cy="618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r>
              <a:rPr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Convém não esquecer que "o papel do passe espírita é </a:t>
            </a:r>
            <a:r>
              <a:rPr b="1"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equilibrar o movimento e a atividade das forças vitais através da ação de um doador encarnado, que associa a outro doador espiritual para transmutar energias pela força da vontade ativa (concentração) e através de sentimentos nobres (amor irradiante)."</a:t>
            </a:r>
            <a:r>
              <a:rPr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6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(Terapia pelos Passes - Projeto Manoel Philomeno de Miranda).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2017-07-05T13:07:51Z</dcterms:created>
  <dc:creator>Vitor Silvestre</dc:creator>
</cp:coreProperties>
</file>