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21" roundtripDataSignature="AMtx7mgii1gI/1Dtl99AIYxkY8bu1lvoS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75c8c4c0d2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g75c8c4c0d2_0_11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g75c8c4c0d2_0_8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g75c8c4c0d2_0_88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g75c8c4c0d2_0_8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g75c8c4c0d2_0_88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g75c8c4c0d2_0_8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g75c8c4c0d2_0_88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75c8c4c0d2_0_8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g75c8c4c0d2_0_89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75c8c4c0d2_0_8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g75c8c4c0d2_0_89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Google Shape;153;g75c8c4c0d2_0_3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75c8c4c0d2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g75c8c4c0d2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g75c8c4c0d2_0_12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g75c8c4c0d2_0_85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75c8c4c0d2_0_8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g75c8c4c0d2_0_8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g75c8c4c0d2_0_85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g75c8c4c0d2_0_8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g75c8c4c0d2_0_86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75c8c4c0d2_0_8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g75c8c4c0d2_0_86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75c8c4c0d2_0_8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g75c8c4c0d2_0_86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g75c8c4c0d2_0_8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g75c8c4c0d2_0_87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75c8c4c0d2_0_8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g75c8c4c0d2_0_87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Em branco" type="blank">
  <p:cSld name="BLANK">
    <p:spTree>
      <p:nvGrpSpPr>
        <p:cNvPr id="11" name="Shape 11"/>
        <p:cNvGrpSpPr/>
        <p:nvPr/>
      </p:nvGrpSpPr>
      <p:grpSpPr>
        <a:xfrm>
          <a:off x="0" y="0"/>
          <a:ext cx="0" cy="0"/>
          <a:chOff x="0" y="0"/>
          <a:chExt cx="0" cy="0"/>
        </a:xfrm>
      </p:grpSpPr>
      <p:sp>
        <p:nvSpPr>
          <p:cNvPr id="12" name="Google Shape;12;p10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10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10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ítulo e texto vertical" type="vertTx">
  <p:cSld name="VERTICAL_TEXT">
    <p:spTree>
      <p:nvGrpSpPr>
        <p:cNvPr id="68" name="Shape 68"/>
        <p:cNvGrpSpPr/>
        <p:nvPr/>
      </p:nvGrpSpPr>
      <p:grpSpPr>
        <a:xfrm>
          <a:off x="0" y="0"/>
          <a:ext cx="0" cy="0"/>
          <a:chOff x="0" y="0"/>
          <a:chExt cx="0" cy="0"/>
        </a:xfrm>
      </p:grpSpPr>
      <p:sp>
        <p:nvSpPr>
          <p:cNvPr id="69" name="Google Shape;69;p1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0"/>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ítulo e texto verticais" type="vertTitleAndTx">
  <p:cSld name="VERTICAL_TITLE_AND_VERTICAL_TEXT">
    <p:spTree>
      <p:nvGrpSpPr>
        <p:cNvPr id="74" name="Shape 74"/>
        <p:cNvGrpSpPr/>
        <p:nvPr/>
      </p:nvGrpSpPr>
      <p:grpSpPr>
        <a:xfrm>
          <a:off x="0" y="0"/>
          <a:ext cx="0" cy="0"/>
          <a:chOff x="0" y="0"/>
          <a:chExt cx="0" cy="0"/>
        </a:xfrm>
      </p:grpSpPr>
      <p:sp>
        <p:nvSpPr>
          <p:cNvPr id="75" name="Google Shape;75;p111"/>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11"/>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lide de título" type="title">
  <p:cSld name="TITLE">
    <p:spTree>
      <p:nvGrpSpPr>
        <p:cNvPr id="15" name="Shape 15"/>
        <p:cNvGrpSpPr/>
        <p:nvPr/>
      </p:nvGrpSpPr>
      <p:grpSpPr>
        <a:xfrm>
          <a:off x="0" y="0"/>
          <a:ext cx="0" cy="0"/>
          <a:chOff x="0" y="0"/>
          <a:chExt cx="0" cy="0"/>
        </a:xfrm>
      </p:grpSpPr>
      <p:sp>
        <p:nvSpPr>
          <p:cNvPr id="16" name="Google Shape;16;p10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0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10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0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0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ítulo e conteúdo" type="obj">
  <p:cSld name="OBJECT">
    <p:spTree>
      <p:nvGrpSpPr>
        <p:cNvPr id="21" name="Shape 21"/>
        <p:cNvGrpSpPr/>
        <p:nvPr/>
      </p:nvGrpSpPr>
      <p:grpSpPr>
        <a:xfrm>
          <a:off x="0" y="0"/>
          <a:ext cx="0" cy="0"/>
          <a:chOff x="0" y="0"/>
          <a:chExt cx="0" cy="0"/>
        </a:xfrm>
      </p:grpSpPr>
      <p:sp>
        <p:nvSpPr>
          <p:cNvPr id="22" name="Google Shape;22;p10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0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10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0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0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beçalho da Seção" type="secHead">
  <p:cSld name="SECTION_HEADER">
    <p:spTree>
      <p:nvGrpSpPr>
        <p:cNvPr id="27" name="Shape 27"/>
        <p:cNvGrpSpPr/>
        <p:nvPr/>
      </p:nvGrpSpPr>
      <p:grpSpPr>
        <a:xfrm>
          <a:off x="0" y="0"/>
          <a:ext cx="0" cy="0"/>
          <a:chOff x="0" y="0"/>
          <a:chExt cx="0" cy="0"/>
        </a:xfrm>
      </p:grpSpPr>
      <p:sp>
        <p:nvSpPr>
          <p:cNvPr id="28" name="Google Shape;28;p10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0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10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0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0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uas Partes de Conteúdo" type="twoObj">
  <p:cSld name="TWO_OBJECTS">
    <p:spTree>
      <p:nvGrpSpPr>
        <p:cNvPr id="33" name="Shape 33"/>
        <p:cNvGrpSpPr/>
        <p:nvPr/>
      </p:nvGrpSpPr>
      <p:grpSpPr>
        <a:xfrm>
          <a:off x="0" y="0"/>
          <a:ext cx="0" cy="0"/>
          <a:chOff x="0" y="0"/>
          <a:chExt cx="0" cy="0"/>
        </a:xfrm>
      </p:grpSpPr>
      <p:sp>
        <p:nvSpPr>
          <p:cNvPr id="34" name="Google Shape;34;p10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0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10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10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0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0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ação" type="twoTxTwoObj">
  <p:cSld name="TWO_OBJECTS_WITH_TEXT">
    <p:spTree>
      <p:nvGrpSpPr>
        <p:cNvPr id="40" name="Shape 40"/>
        <p:cNvGrpSpPr/>
        <p:nvPr/>
      </p:nvGrpSpPr>
      <p:grpSpPr>
        <a:xfrm>
          <a:off x="0" y="0"/>
          <a:ext cx="0" cy="0"/>
          <a:chOff x="0" y="0"/>
          <a:chExt cx="0" cy="0"/>
        </a:xfrm>
      </p:grpSpPr>
      <p:sp>
        <p:nvSpPr>
          <p:cNvPr id="41" name="Google Shape;41;p10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0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10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10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10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10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0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0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omente título" type="titleOnly">
  <p:cSld name="TITLE_ONLY">
    <p:spTree>
      <p:nvGrpSpPr>
        <p:cNvPr id="49" name="Shape 49"/>
        <p:cNvGrpSpPr/>
        <p:nvPr/>
      </p:nvGrpSpPr>
      <p:grpSpPr>
        <a:xfrm>
          <a:off x="0" y="0"/>
          <a:ext cx="0" cy="0"/>
          <a:chOff x="0" y="0"/>
          <a:chExt cx="0" cy="0"/>
        </a:xfrm>
      </p:grpSpPr>
      <p:sp>
        <p:nvSpPr>
          <p:cNvPr id="50" name="Google Shape;50;p10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0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0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0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údo com Legenda" type="objTx">
  <p:cSld name="OBJECT_WITH_CAPTION_TEXT">
    <p:spTree>
      <p:nvGrpSpPr>
        <p:cNvPr id="54" name="Shape 54"/>
        <p:cNvGrpSpPr/>
        <p:nvPr/>
      </p:nvGrpSpPr>
      <p:grpSpPr>
        <a:xfrm>
          <a:off x="0" y="0"/>
          <a:ext cx="0" cy="0"/>
          <a:chOff x="0" y="0"/>
          <a:chExt cx="0" cy="0"/>
        </a:xfrm>
      </p:grpSpPr>
      <p:sp>
        <p:nvSpPr>
          <p:cNvPr id="55" name="Google Shape;55;p108"/>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10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10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Imagem com Legenda" type="picTx">
  <p:cSld name="PICTURE_WITH_CAPTION_TEXT">
    <p:spTree>
      <p:nvGrpSpPr>
        <p:cNvPr id="61" name="Shape 61"/>
        <p:cNvGrpSpPr/>
        <p:nvPr/>
      </p:nvGrpSpPr>
      <p:grpSpPr>
        <a:xfrm>
          <a:off x="0" y="0"/>
          <a:ext cx="0" cy="0"/>
          <a:chOff x="0" y="0"/>
          <a:chExt cx="0" cy="0"/>
        </a:xfrm>
      </p:grpSpPr>
      <p:sp>
        <p:nvSpPr>
          <p:cNvPr id="62" name="Google Shape;62;p109"/>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9"/>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9"/>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0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0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0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0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0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pic>
        <p:nvPicPr>
          <p:cNvPr id="84" name="Google Shape;84;g75c8c4c0d2_0_119"/>
          <p:cNvPicPr preferRelativeResize="0"/>
          <p:nvPr/>
        </p:nvPicPr>
        <p:blipFill rotWithShape="1">
          <a:blip r:embed="rId3">
            <a:alphaModFix/>
          </a:blip>
          <a:srcRect b="0" l="0" r="0" t="0"/>
          <a:stretch/>
        </p:blipFill>
        <p:spPr>
          <a:xfrm>
            <a:off x="1403648" y="0"/>
            <a:ext cx="6408712" cy="68580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g75c8c4c0d2_0_881"/>
          <p:cNvSpPr txBox="1"/>
          <p:nvPr/>
        </p:nvSpPr>
        <p:spPr>
          <a:xfrm>
            <a:off x="395536" y="692696"/>
            <a:ext cx="8352900" cy="5632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pt-BR" sz="3600">
                <a:solidFill>
                  <a:schemeClr val="dk1"/>
                </a:solidFill>
                <a:latin typeface="Calibri"/>
                <a:ea typeface="Calibri"/>
                <a:cs typeface="Calibri"/>
                <a:sym typeface="Calibri"/>
              </a:rPr>
              <a:t>Deve-se evitar maior socialização após a transmissão fluídica (lanches, café, suco, etc..). </a:t>
            </a:r>
            <a:endParaRPr/>
          </a:p>
          <a:p>
            <a:pPr indent="0" lvl="0" marL="0" marR="0" rtl="0" algn="l">
              <a:spcBef>
                <a:spcPts val="0"/>
              </a:spcBef>
              <a:spcAft>
                <a:spcPts val="0"/>
              </a:spcAft>
              <a:buNone/>
            </a:pPr>
            <a:r>
              <a:t/>
            </a:r>
            <a:endParaRPr sz="3600">
              <a:solidFill>
                <a:schemeClr val="dk1"/>
              </a:solidFill>
              <a:latin typeface="Calibri"/>
              <a:ea typeface="Calibri"/>
              <a:cs typeface="Calibri"/>
              <a:sym typeface="Calibri"/>
            </a:endParaRPr>
          </a:p>
          <a:p>
            <a:pPr indent="0" lvl="0" marL="0" marR="0" rtl="0" algn="l">
              <a:spcBef>
                <a:spcPts val="0"/>
              </a:spcBef>
              <a:spcAft>
                <a:spcPts val="0"/>
              </a:spcAft>
              <a:buNone/>
            </a:pPr>
            <a:r>
              <a:rPr lang="pt-BR" sz="3600">
                <a:solidFill>
                  <a:schemeClr val="dk1"/>
                </a:solidFill>
                <a:latin typeface="Calibri"/>
                <a:ea typeface="Calibri"/>
                <a:cs typeface="Calibri"/>
                <a:sym typeface="Calibri"/>
              </a:rPr>
              <a:t>Outros momentos surgirão para a realização de atividades sociais. </a:t>
            </a:r>
            <a:endParaRPr/>
          </a:p>
          <a:p>
            <a:pPr indent="0" lvl="0" marL="0" marR="0" rtl="0" algn="l">
              <a:spcBef>
                <a:spcPts val="0"/>
              </a:spcBef>
              <a:spcAft>
                <a:spcPts val="0"/>
              </a:spcAft>
              <a:buNone/>
            </a:pPr>
            <a:r>
              <a:t/>
            </a:r>
            <a:endParaRPr sz="3600">
              <a:solidFill>
                <a:schemeClr val="dk1"/>
              </a:solidFill>
              <a:latin typeface="Calibri"/>
              <a:ea typeface="Calibri"/>
              <a:cs typeface="Calibri"/>
              <a:sym typeface="Calibri"/>
            </a:endParaRPr>
          </a:p>
          <a:p>
            <a:pPr indent="0" lvl="0" marL="0" marR="0" rtl="0" algn="l">
              <a:spcBef>
                <a:spcPts val="0"/>
              </a:spcBef>
              <a:spcAft>
                <a:spcPts val="0"/>
              </a:spcAft>
              <a:buNone/>
            </a:pPr>
            <a:r>
              <a:rPr lang="pt-BR" sz="3600">
                <a:solidFill>
                  <a:schemeClr val="dk1"/>
                </a:solidFill>
                <a:latin typeface="Calibri"/>
                <a:ea typeface="Calibri"/>
                <a:cs typeface="Calibri"/>
                <a:sym typeface="Calibri"/>
              </a:rPr>
              <a:t>Trata-se de um serviço espiritual de atendimento espiritual!!</a:t>
            </a:r>
            <a:endParaRPr/>
          </a:p>
          <a:p>
            <a:pPr indent="0" lvl="0" marL="0" marR="0" rtl="0" algn="l">
              <a:spcBef>
                <a:spcPts val="0"/>
              </a:spcBef>
              <a:spcAft>
                <a:spcPts val="0"/>
              </a:spcAft>
              <a:buNone/>
            </a:pPr>
            <a:r>
              <a:t/>
            </a:r>
            <a:endParaRPr sz="36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Google Shape;136;g75c8c4c0d2_0_885"/>
          <p:cNvSpPr txBox="1"/>
          <p:nvPr/>
        </p:nvSpPr>
        <p:spPr>
          <a:xfrm>
            <a:off x="0" y="908720"/>
            <a:ext cx="9144000" cy="5016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pt-BR" sz="3200">
                <a:solidFill>
                  <a:schemeClr val="dk1"/>
                </a:solidFill>
                <a:latin typeface="Calibri"/>
                <a:ea typeface="Calibri"/>
                <a:cs typeface="Calibri"/>
                <a:sym typeface="Calibri"/>
              </a:rPr>
              <a:t>Com a recuperação da saúde do doente, ou assim que este se sentir mais fortificado, é importante que ele continue a receber o passe no Centro Espírita.</a:t>
            </a:r>
            <a:endParaRPr/>
          </a:p>
          <a:p>
            <a:pPr indent="0" lvl="0" marL="0" marR="0" rtl="0" algn="l">
              <a:spcBef>
                <a:spcPts val="0"/>
              </a:spcBef>
              <a:spcAft>
                <a:spcPts val="0"/>
              </a:spcAft>
              <a:buNone/>
            </a:pPr>
            <a:r>
              <a:t/>
            </a:r>
            <a:endParaRPr sz="3200">
              <a:solidFill>
                <a:schemeClr val="dk1"/>
              </a:solidFill>
              <a:latin typeface="Calibri"/>
              <a:ea typeface="Calibri"/>
              <a:cs typeface="Calibri"/>
              <a:sym typeface="Calibri"/>
            </a:endParaRPr>
          </a:p>
          <a:p>
            <a:pPr indent="0" lvl="0" marL="0" marR="0" rtl="0" algn="l">
              <a:spcBef>
                <a:spcPts val="0"/>
              </a:spcBef>
              <a:spcAft>
                <a:spcPts val="0"/>
              </a:spcAft>
              <a:buNone/>
            </a:pPr>
            <a:r>
              <a:rPr lang="pt-BR" sz="3200">
                <a:solidFill>
                  <a:schemeClr val="dk1"/>
                </a:solidFill>
                <a:latin typeface="Calibri"/>
                <a:ea typeface="Calibri"/>
                <a:cs typeface="Calibri"/>
                <a:sym typeface="Calibri"/>
              </a:rPr>
              <a:t> Trata-se de uma medida de grande valia, pois o simples deslocamento à instituição espírita, ainda que seja dificultosa, tem o poder de renovar-lhe as forças, favorecido pelo contato humano e pela explanação evangélico-doutrinária que, em geral antecede o passe</a:t>
            </a:r>
            <a:r>
              <a:rPr lang="pt-BR" sz="1800">
                <a:solidFill>
                  <a:schemeClr val="dk1"/>
                </a:solidFill>
                <a:latin typeface="Calibri"/>
                <a:ea typeface="Calibri"/>
                <a:cs typeface="Calibri"/>
                <a:sym typeface="Calibri"/>
              </a:rPr>
              <a:t>.</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g75c8c4c0d2_0_889"/>
          <p:cNvSpPr txBox="1"/>
          <p:nvPr/>
        </p:nvSpPr>
        <p:spPr>
          <a:xfrm>
            <a:off x="0" y="332656"/>
            <a:ext cx="9144000" cy="6678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pt-BR" sz="6000">
                <a:solidFill>
                  <a:schemeClr val="dk1"/>
                </a:solidFill>
                <a:latin typeface="Calibri"/>
                <a:ea typeface="Calibri"/>
                <a:cs typeface="Calibri"/>
                <a:sym typeface="Calibri"/>
              </a:rPr>
              <a:t>PASSES EM HOSPITAIS</a:t>
            </a:r>
            <a:endParaRPr/>
          </a:p>
          <a:p>
            <a:pPr indent="0" lvl="0" marL="0" marR="0" rtl="0" algn="l">
              <a:spcBef>
                <a:spcPts val="0"/>
              </a:spcBef>
              <a:spcAft>
                <a:spcPts val="0"/>
              </a:spcAft>
              <a:buNone/>
            </a:pPr>
            <a:r>
              <a:rPr lang="pt-BR" sz="6000">
                <a:solidFill>
                  <a:schemeClr val="dk1"/>
                </a:solidFill>
                <a:latin typeface="Calibri"/>
                <a:ea typeface="Calibri"/>
                <a:cs typeface="Calibri"/>
                <a:sym typeface="Calibri"/>
              </a:rPr>
              <a:t> </a:t>
            </a:r>
            <a:r>
              <a:rPr lang="pt-BR" sz="2800">
                <a:solidFill>
                  <a:schemeClr val="dk1"/>
                </a:solidFill>
                <a:latin typeface="Calibri"/>
                <a:ea typeface="Calibri"/>
                <a:cs typeface="Calibri"/>
                <a:sym typeface="Calibri"/>
              </a:rPr>
              <a:t>O hospital permite?</a:t>
            </a:r>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0" lvl="0" marL="0" marR="0" rtl="0" algn="l">
              <a:spcBef>
                <a:spcPts val="0"/>
              </a:spcBef>
              <a:spcAft>
                <a:spcPts val="0"/>
              </a:spcAft>
              <a:buNone/>
            </a:pPr>
            <a:r>
              <a:rPr lang="pt-BR" sz="2800">
                <a:solidFill>
                  <a:schemeClr val="dk1"/>
                </a:solidFill>
                <a:latin typeface="Calibri"/>
                <a:ea typeface="Calibri"/>
                <a:cs typeface="Calibri"/>
                <a:sym typeface="Calibri"/>
              </a:rPr>
              <a:t> O paciente realmente deseja e concorda?</a:t>
            </a:r>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0" lvl="0" marL="0" marR="0" rtl="0" algn="l">
              <a:spcBef>
                <a:spcPts val="0"/>
              </a:spcBef>
              <a:spcAft>
                <a:spcPts val="0"/>
              </a:spcAft>
              <a:buNone/>
            </a:pPr>
            <a:r>
              <a:rPr lang="pt-BR" sz="2800">
                <a:solidFill>
                  <a:schemeClr val="dk1"/>
                </a:solidFill>
                <a:latin typeface="Calibri"/>
                <a:ea typeface="Calibri"/>
                <a:cs typeface="Calibri"/>
                <a:sym typeface="Calibri"/>
              </a:rPr>
              <a:t> Os parentes presentes, com decisão sobre o paciente, estão de acordo?</a:t>
            </a:r>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0" lvl="0" marL="0" marR="0" rtl="0" algn="l">
              <a:spcBef>
                <a:spcPts val="0"/>
              </a:spcBef>
              <a:spcAft>
                <a:spcPts val="0"/>
              </a:spcAft>
              <a:buNone/>
            </a:pPr>
            <a:r>
              <a:rPr lang="pt-BR" sz="2800">
                <a:solidFill>
                  <a:schemeClr val="dk1"/>
                </a:solidFill>
                <a:latin typeface="Calibri"/>
                <a:ea typeface="Calibri"/>
                <a:cs typeface="Calibri"/>
                <a:sym typeface="Calibri"/>
              </a:rPr>
              <a:t> Há passistas suficientes e bem preparados para a tarefa? </a:t>
            </a:r>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0" lvl="0" marL="0" marR="0" rtl="0" algn="l">
              <a:spcBef>
                <a:spcPts val="0"/>
              </a:spcBef>
              <a:spcAft>
                <a:spcPts val="0"/>
              </a:spcAft>
              <a:buNone/>
            </a:pPr>
            <a:r>
              <a:rPr lang="pt-BR" sz="2800">
                <a:solidFill>
                  <a:schemeClr val="dk1"/>
                </a:solidFill>
                <a:latin typeface="Calibri"/>
                <a:ea typeface="Calibri"/>
                <a:cs typeface="Calibri"/>
                <a:sym typeface="Calibri"/>
              </a:rPr>
              <a:t>Quando da aplicação, teremos condições mínimas para um bom atendimento?</a:t>
            </a:r>
            <a:endParaRPr/>
          </a:p>
          <a:p>
            <a:pPr indent="0" lvl="0" marL="0" marR="0" rtl="0" algn="l">
              <a:spcBef>
                <a:spcPts val="0"/>
              </a:spcBef>
              <a:spcAft>
                <a:spcPts val="0"/>
              </a:spcAft>
              <a:buNone/>
            </a:pPr>
            <a:r>
              <a:t/>
            </a:r>
            <a:endParaRPr b="1" sz="28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g75c8c4c0d2_0_893"/>
          <p:cNvSpPr txBox="1"/>
          <p:nvPr/>
        </p:nvSpPr>
        <p:spPr>
          <a:xfrm>
            <a:off x="0" y="764704"/>
            <a:ext cx="9144000" cy="5509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pt-BR" sz="3200">
                <a:solidFill>
                  <a:schemeClr val="dk1"/>
                </a:solidFill>
                <a:latin typeface="Calibri"/>
                <a:ea typeface="Calibri"/>
                <a:cs typeface="Calibri"/>
                <a:sym typeface="Calibri"/>
              </a:rPr>
              <a:t>“Toda </a:t>
            </a:r>
            <a:r>
              <a:rPr b="1" lang="pt-BR" sz="3200">
                <a:solidFill>
                  <a:schemeClr val="dk1"/>
                </a:solidFill>
                <a:latin typeface="Calibri"/>
                <a:ea typeface="Calibri"/>
                <a:cs typeface="Calibri"/>
                <a:sym typeface="Calibri"/>
              </a:rPr>
              <a:t>conversa ao pé de um doente, exige controle e seleção.</a:t>
            </a:r>
            <a:endParaRPr/>
          </a:p>
          <a:p>
            <a:pPr indent="0" lvl="0" marL="0" marR="0" rtl="0" algn="l">
              <a:spcBef>
                <a:spcPts val="0"/>
              </a:spcBef>
              <a:spcAft>
                <a:spcPts val="0"/>
              </a:spcAft>
              <a:buNone/>
            </a:pPr>
            <a:r>
              <a:rPr lang="pt-BR" sz="3200">
                <a:solidFill>
                  <a:schemeClr val="dk1"/>
                </a:solidFill>
                <a:latin typeface="Calibri"/>
                <a:ea typeface="Calibri"/>
                <a:cs typeface="Calibri"/>
                <a:sym typeface="Calibri"/>
              </a:rPr>
              <a:t> </a:t>
            </a:r>
            <a:r>
              <a:rPr b="1" lang="pt-BR" sz="3200">
                <a:solidFill>
                  <a:schemeClr val="dk1"/>
                </a:solidFill>
                <a:latin typeface="Calibri"/>
                <a:ea typeface="Calibri"/>
                <a:cs typeface="Calibri"/>
                <a:sym typeface="Calibri"/>
              </a:rPr>
              <a:t>Evitar narrações ao redor de moléstias, sintomas, padecimentos alheios e acontecimentos desagradáveis.</a:t>
            </a:r>
            <a:endParaRPr/>
          </a:p>
          <a:p>
            <a:pPr indent="0" lvl="0" marL="0" marR="0" rtl="0" algn="l">
              <a:spcBef>
                <a:spcPts val="0"/>
              </a:spcBef>
              <a:spcAft>
                <a:spcPts val="0"/>
              </a:spcAft>
              <a:buNone/>
            </a:pPr>
            <a:r>
              <a:rPr lang="pt-BR" sz="3200">
                <a:solidFill>
                  <a:schemeClr val="dk1"/>
                </a:solidFill>
                <a:latin typeface="Calibri"/>
                <a:ea typeface="Calibri"/>
                <a:cs typeface="Calibri"/>
                <a:sym typeface="Calibri"/>
              </a:rPr>
              <a:t> Um cartão fraterno ou algumas flores, substituindo a presença, na hipótese de visitação repetida, em tratamentos prolongados, constituem mananciais de vibrações construtivas.” </a:t>
            </a:r>
            <a:endParaRPr/>
          </a:p>
          <a:p>
            <a:pPr indent="0" lvl="0" marL="0" marR="0" rtl="0" algn="l">
              <a:spcBef>
                <a:spcPts val="0"/>
              </a:spcBef>
              <a:spcAft>
                <a:spcPts val="0"/>
              </a:spcAft>
              <a:buNone/>
            </a:pPr>
            <a:r>
              <a:t/>
            </a:r>
            <a:endParaRPr sz="3200">
              <a:solidFill>
                <a:schemeClr val="dk1"/>
              </a:solidFill>
              <a:latin typeface="Calibri"/>
              <a:ea typeface="Calibri"/>
              <a:cs typeface="Calibri"/>
              <a:sym typeface="Calibri"/>
            </a:endParaRPr>
          </a:p>
          <a:p>
            <a:pPr indent="0" lvl="0" marL="0" marR="0" rtl="0" algn="r">
              <a:spcBef>
                <a:spcPts val="0"/>
              </a:spcBef>
              <a:spcAft>
                <a:spcPts val="0"/>
              </a:spcAft>
              <a:buNone/>
            </a:pPr>
            <a:r>
              <a:rPr lang="pt-BR" sz="3200">
                <a:solidFill>
                  <a:schemeClr val="dk1"/>
                </a:solidFill>
                <a:latin typeface="Calibri"/>
                <a:ea typeface="Calibri"/>
                <a:cs typeface="Calibri"/>
                <a:sym typeface="Calibri"/>
              </a:rPr>
              <a:t>Sinal Verde, cap. 47 – André Luiz</a:t>
            </a:r>
            <a:r>
              <a:rPr lang="pt-BR" sz="1800">
                <a:solidFill>
                  <a:schemeClr val="dk1"/>
                </a:solidFill>
                <a:latin typeface="Calibri"/>
                <a:ea typeface="Calibri"/>
                <a:cs typeface="Calibri"/>
                <a:sym typeface="Calibri"/>
              </a:rPr>
              <a:t>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g75c8c4c0d2_0_897"/>
          <p:cNvSpPr txBox="1"/>
          <p:nvPr/>
        </p:nvSpPr>
        <p:spPr>
          <a:xfrm>
            <a:off x="0" y="175275"/>
            <a:ext cx="9144000" cy="6494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pt-BR" sz="3200">
                <a:solidFill>
                  <a:schemeClr val="dk1"/>
                </a:solidFill>
                <a:latin typeface="Calibri"/>
                <a:ea typeface="Calibri"/>
                <a:cs typeface="Calibri"/>
                <a:sym typeface="Calibri"/>
              </a:rPr>
              <a:t>Nunca usar </a:t>
            </a:r>
            <a:r>
              <a:rPr b="1" lang="pt-BR" sz="3200">
                <a:solidFill>
                  <a:schemeClr val="dk1"/>
                </a:solidFill>
                <a:latin typeface="Calibri"/>
                <a:ea typeface="Calibri"/>
                <a:cs typeface="Calibri"/>
                <a:sym typeface="Calibri"/>
              </a:rPr>
              <a:t>voz muito alta em hospital ou em quarto de enfermo. </a:t>
            </a:r>
            <a:r>
              <a:rPr lang="pt-BR" sz="3200">
                <a:solidFill>
                  <a:schemeClr val="dk1"/>
                </a:solidFill>
                <a:latin typeface="Calibri"/>
                <a:ea typeface="Calibri"/>
                <a:cs typeface="Calibri"/>
                <a:sym typeface="Calibri"/>
              </a:rPr>
              <a:t>Por mais grave o estado orgânico de um doente, </a:t>
            </a:r>
            <a:r>
              <a:rPr b="1" lang="pt-BR" sz="3200">
                <a:solidFill>
                  <a:schemeClr val="dk1"/>
                </a:solidFill>
                <a:latin typeface="Calibri"/>
                <a:ea typeface="Calibri"/>
                <a:cs typeface="Calibri"/>
                <a:sym typeface="Calibri"/>
              </a:rPr>
              <a:t>não se lhe impor vaticínios acerca da morte, porquanto ninguém, na Terra, possui recursos para medir a resistência de alguém </a:t>
            </a:r>
            <a:r>
              <a:rPr lang="pt-BR" sz="3200">
                <a:solidFill>
                  <a:schemeClr val="dk1"/>
                </a:solidFill>
                <a:latin typeface="Calibri"/>
                <a:ea typeface="Calibri"/>
                <a:cs typeface="Calibri"/>
                <a:sym typeface="Calibri"/>
              </a:rPr>
              <a:t>e, para cada agonizante que desencarna, funciona a Misericórdia de Deus, na Vida Maior, através de Espíritos Benevolentes e Sábios que dosam a verdade em amor, em benefício dos irmãos que se transferem de plano. </a:t>
            </a:r>
            <a:endParaRPr/>
          </a:p>
          <a:p>
            <a:pPr indent="0" lvl="0" marL="0" marR="0" rtl="0" algn="l">
              <a:spcBef>
                <a:spcPts val="0"/>
              </a:spcBef>
              <a:spcAft>
                <a:spcPts val="0"/>
              </a:spcAft>
              <a:buNone/>
            </a:pPr>
            <a:r>
              <a:rPr lang="pt-BR" sz="3200">
                <a:solidFill>
                  <a:schemeClr val="dk1"/>
                </a:solidFill>
                <a:latin typeface="Calibri"/>
                <a:ea typeface="Calibri"/>
                <a:cs typeface="Calibri"/>
                <a:sym typeface="Calibri"/>
              </a:rPr>
              <a:t>Toda visita a um doente - quando seja simplesmente visita - deve ser curta. </a:t>
            </a:r>
            <a:endParaRPr/>
          </a:p>
          <a:p>
            <a:pPr indent="0" lvl="0" marL="0" marR="0" rtl="0" algn="r">
              <a:spcBef>
                <a:spcPts val="0"/>
              </a:spcBef>
              <a:spcAft>
                <a:spcPts val="0"/>
              </a:spcAft>
              <a:buNone/>
            </a:pPr>
            <a:r>
              <a:rPr lang="pt-BR" sz="3200">
                <a:solidFill>
                  <a:schemeClr val="dk1"/>
                </a:solidFill>
                <a:latin typeface="Calibri"/>
                <a:ea typeface="Calibri"/>
                <a:cs typeface="Calibri"/>
                <a:sym typeface="Calibri"/>
              </a:rPr>
              <a:t>Sinal Verde, cap. 47 – André Luiz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Google Shape;156;g75c8c4c0d2_0_33"/>
          <p:cNvSpPr txBox="1"/>
          <p:nvPr/>
        </p:nvSpPr>
        <p:spPr>
          <a:xfrm>
            <a:off x="461400" y="83850"/>
            <a:ext cx="4110600" cy="6774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pt-BR" sz="1800"/>
              <a:t>Curso de Passes</a:t>
            </a:r>
            <a:br>
              <a:rPr lang="pt-BR" sz="1800"/>
            </a:br>
            <a:r>
              <a:rPr lang="pt-BR"/>
              <a:t>Aulas e Tópicos</a:t>
            </a:r>
            <a:endParaRPr/>
          </a:p>
          <a:p>
            <a:pPr indent="0" lvl="0" marL="0" rtl="0" algn="l">
              <a:spcBef>
                <a:spcPts val="0"/>
              </a:spcBef>
              <a:spcAft>
                <a:spcPts val="0"/>
              </a:spcAft>
              <a:buNone/>
            </a:pPr>
            <a:r>
              <a:t/>
            </a:r>
            <a:endParaRPr/>
          </a:p>
          <a:p>
            <a:pPr indent="0" lvl="0" marL="0" rtl="0" algn="l">
              <a:spcBef>
                <a:spcPts val="0"/>
              </a:spcBef>
              <a:spcAft>
                <a:spcPts val="0"/>
              </a:spcAft>
              <a:buNone/>
            </a:pPr>
            <a:r>
              <a:rPr b="1" lang="pt-BR" sz="1500"/>
              <a:t>AULA 1. Referências e Definições</a:t>
            </a:r>
            <a:endParaRPr b="1" sz="1500"/>
          </a:p>
          <a:p>
            <a:pPr indent="0" lvl="0" marL="0" marR="0" rtl="0" algn="l">
              <a:lnSpc>
                <a:spcPct val="100000"/>
              </a:lnSpc>
              <a:spcBef>
                <a:spcPts val="0"/>
              </a:spcBef>
              <a:spcAft>
                <a:spcPts val="0"/>
              </a:spcAft>
              <a:buNone/>
            </a:pPr>
            <a:r>
              <a:rPr lang="pt-BR" sz="1000"/>
              <a:t>REFERÊNCIA NO VELHO TESTAMENTO</a:t>
            </a:r>
            <a:endParaRPr sz="1000"/>
          </a:p>
          <a:p>
            <a:pPr indent="0" lvl="0" marL="0" marR="0" rtl="0" algn="l">
              <a:lnSpc>
                <a:spcPct val="100000"/>
              </a:lnSpc>
              <a:spcBef>
                <a:spcPts val="0"/>
              </a:spcBef>
              <a:spcAft>
                <a:spcPts val="0"/>
              </a:spcAft>
              <a:buNone/>
            </a:pPr>
            <a:r>
              <a:rPr lang="pt-BR" sz="1000"/>
              <a:t>REFERÊNCIA NO NOVO TESTAMENTO</a:t>
            </a:r>
            <a:endParaRPr sz="1000"/>
          </a:p>
          <a:p>
            <a:pPr indent="0" lvl="0" marL="0" marR="0" rtl="0" algn="l">
              <a:lnSpc>
                <a:spcPct val="100000"/>
              </a:lnSpc>
              <a:spcBef>
                <a:spcPts val="0"/>
              </a:spcBef>
              <a:spcAft>
                <a:spcPts val="0"/>
              </a:spcAft>
              <a:buNone/>
            </a:pPr>
            <a:r>
              <a:rPr lang="pt-BR" sz="1000"/>
              <a:t>MAGNETISMO</a:t>
            </a:r>
            <a:endParaRPr sz="1000"/>
          </a:p>
          <a:p>
            <a:pPr indent="0" lvl="0" marL="0" marR="0" rtl="0" algn="l">
              <a:lnSpc>
                <a:spcPct val="100000"/>
              </a:lnSpc>
              <a:spcBef>
                <a:spcPts val="0"/>
              </a:spcBef>
              <a:spcAft>
                <a:spcPts val="0"/>
              </a:spcAft>
              <a:buNone/>
            </a:pPr>
            <a:r>
              <a:rPr lang="pt-BR" sz="1000"/>
              <a:t>KARDEC E O MAGNETISMO</a:t>
            </a:r>
            <a:endParaRPr sz="1000"/>
          </a:p>
          <a:p>
            <a:pPr indent="0" lvl="0" marL="0" rtl="0" algn="l">
              <a:spcBef>
                <a:spcPts val="0"/>
              </a:spcBef>
              <a:spcAft>
                <a:spcPts val="0"/>
              </a:spcAft>
              <a:buNone/>
            </a:pPr>
            <a:r>
              <a:t/>
            </a:r>
            <a:endParaRPr/>
          </a:p>
          <a:p>
            <a:pPr indent="0" lvl="0" marL="0" rtl="0" algn="l">
              <a:spcBef>
                <a:spcPts val="0"/>
              </a:spcBef>
              <a:spcAft>
                <a:spcPts val="0"/>
              </a:spcAft>
              <a:buNone/>
            </a:pPr>
            <a:r>
              <a:rPr b="1" lang="pt-BR" sz="1500"/>
              <a:t>AULA 2. Matéria e Fluídos</a:t>
            </a:r>
            <a:endParaRPr b="1"/>
          </a:p>
          <a:p>
            <a:pPr indent="0" lvl="0" marL="0" marR="0" rtl="0" algn="l">
              <a:lnSpc>
                <a:spcPct val="100000"/>
              </a:lnSpc>
              <a:spcBef>
                <a:spcPts val="0"/>
              </a:spcBef>
              <a:spcAft>
                <a:spcPts val="0"/>
              </a:spcAft>
              <a:buNone/>
            </a:pPr>
            <a:r>
              <a:rPr lang="pt-BR" sz="1000"/>
              <a:t>TRINDADE UNIVERSAL</a:t>
            </a:r>
            <a:endParaRPr sz="1000"/>
          </a:p>
          <a:p>
            <a:pPr indent="0" lvl="0" marL="0" marR="0" rtl="0" algn="l">
              <a:lnSpc>
                <a:spcPct val="100000"/>
              </a:lnSpc>
              <a:spcBef>
                <a:spcPts val="0"/>
              </a:spcBef>
              <a:spcAft>
                <a:spcPts val="0"/>
              </a:spcAft>
              <a:buNone/>
            </a:pPr>
            <a:r>
              <a:rPr lang="pt-BR" sz="1000"/>
              <a:t>TIPOS DE MATÉRIA</a:t>
            </a:r>
            <a:endParaRPr sz="1000"/>
          </a:p>
          <a:p>
            <a:pPr indent="0" lvl="0" marL="0" marR="0" rtl="0" algn="l">
              <a:lnSpc>
                <a:spcPct val="100000"/>
              </a:lnSpc>
              <a:spcBef>
                <a:spcPts val="0"/>
              </a:spcBef>
              <a:spcAft>
                <a:spcPts val="0"/>
              </a:spcAft>
              <a:buNone/>
            </a:pPr>
            <a:r>
              <a:rPr lang="pt-BR" sz="1000"/>
              <a:t>FLUIDO CÓSMICO UNIVERSAL</a:t>
            </a:r>
            <a:endParaRPr sz="1000"/>
          </a:p>
          <a:p>
            <a:pPr indent="0" lvl="0" marL="0" marR="0" rtl="0" algn="l">
              <a:lnSpc>
                <a:spcPct val="100000"/>
              </a:lnSpc>
              <a:spcBef>
                <a:spcPts val="0"/>
              </a:spcBef>
              <a:spcAft>
                <a:spcPts val="0"/>
              </a:spcAft>
              <a:buNone/>
            </a:pPr>
            <a:r>
              <a:rPr lang="pt-BR" sz="1000"/>
              <a:t>CARACTERÍSTICAS DOS FLUIDOS</a:t>
            </a:r>
            <a:endParaRPr sz="1000"/>
          </a:p>
          <a:p>
            <a:pPr indent="0" lvl="0" marL="0" marR="0" rtl="0" algn="l">
              <a:lnSpc>
                <a:spcPct val="100000"/>
              </a:lnSpc>
              <a:spcBef>
                <a:spcPts val="0"/>
              </a:spcBef>
              <a:spcAft>
                <a:spcPts val="0"/>
              </a:spcAft>
              <a:buNone/>
            </a:pPr>
            <a:r>
              <a:rPr lang="pt-BR" sz="1000"/>
              <a:t>PROPRIEDADES FÍSICAS DOS FLUIDOS</a:t>
            </a:r>
            <a:endParaRPr sz="1000"/>
          </a:p>
          <a:p>
            <a:pPr indent="0" lvl="0" marL="0" marR="0" rtl="0" algn="l">
              <a:lnSpc>
                <a:spcPct val="100000"/>
              </a:lnSpc>
              <a:spcBef>
                <a:spcPts val="0"/>
              </a:spcBef>
              <a:spcAft>
                <a:spcPts val="0"/>
              </a:spcAft>
              <a:buNone/>
            </a:pPr>
            <a:r>
              <a:rPr lang="pt-BR" sz="1000"/>
              <a:t>TIPOS DE FLUIDOS</a:t>
            </a:r>
            <a:endParaRPr sz="1000"/>
          </a:p>
          <a:p>
            <a:pPr indent="0" lvl="0" marL="0" rtl="0" algn="l">
              <a:spcBef>
                <a:spcPts val="0"/>
              </a:spcBef>
              <a:spcAft>
                <a:spcPts val="0"/>
              </a:spcAft>
              <a:buNone/>
            </a:pPr>
            <a:r>
              <a:t/>
            </a:r>
            <a:endParaRPr/>
          </a:p>
          <a:p>
            <a:pPr indent="0" lvl="0" marL="0" rtl="0" algn="l">
              <a:spcBef>
                <a:spcPts val="0"/>
              </a:spcBef>
              <a:spcAft>
                <a:spcPts val="0"/>
              </a:spcAft>
              <a:buNone/>
            </a:pPr>
            <a:r>
              <a:rPr b="1" lang="pt-BR" sz="1500"/>
              <a:t>AULA 3. Passe</a:t>
            </a:r>
            <a:endParaRPr b="1" sz="1500"/>
          </a:p>
          <a:p>
            <a:pPr indent="0" lvl="0" marL="0" marR="0" rtl="0" algn="l">
              <a:lnSpc>
                <a:spcPct val="100000"/>
              </a:lnSpc>
              <a:spcBef>
                <a:spcPts val="0"/>
              </a:spcBef>
              <a:spcAft>
                <a:spcPts val="0"/>
              </a:spcAft>
              <a:buNone/>
            </a:pPr>
            <a:r>
              <a:rPr lang="pt-BR" sz="1000"/>
              <a:t>CONCEITO DE PASSE</a:t>
            </a:r>
            <a:endParaRPr sz="1000"/>
          </a:p>
          <a:p>
            <a:pPr indent="0" lvl="0" marL="0" marR="0" rtl="0" algn="l">
              <a:lnSpc>
                <a:spcPct val="100000"/>
              </a:lnSpc>
              <a:spcBef>
                <a:spcPts val="0"/>
              </a:spcBef>
              <a:spcAft>
                <a:spcPts val="0"/>
              </a:spcAft>
              <a:buNone/>
            </a:pPr>
            <a:r>
              <a:rPr lang="pt-BR" sz="1000"/>
              <a:t>PASSE – EXPLICAÇÃO DA MECÂNICA</a:t>
            </a:r>
            <a:endParaRPr sz="1000"/>
          </a:p>
          <a:p>
            <a:pPr indent="0" lvl="0" marL="0" marR="0" rtl="0" algn="l">
              <a:lnSpc>
                <a:spcPct val="100000"/>
              </a:lnSpc>
              <a:spcBef>
                <a:spcPts val="0"/>
              </a:spcBef>
              <a:spcAft>
                <a:spcPts val="0"/>
              </a:spcAft>
              <a:buNone/>
            </a:pPr>
            <a:r>
              <a:rPr lang="pt-BR" sz="1000"/>
              <a:t>OBJETIVO DO PASSE</a:t>
            </a:r>
            <a:endParaRPr sz="1000"/>
          </a:p>
          <a:p>
            <a:pPr indent="0" lvl="0" marL="0" marR="0" rtl="0" algn="l">
              <a:lnSpc>
                <a:spcPct val="100000"/>
              </a:lnSpc>
              <a:spcBef>
                <a:spcPts val="0"/>
              </a:spcBef>
              <a:spcAft>
                <a:spcPts val="0"/>
              </a:spcAft>
              <a:buNone/>
            </a:pPr>
            <a:r>
              <a:rPr lang="pt-BR" sz="1000"/>
              <a:t>TIPOS DE PASSES</a:t>
            </a:r>
            <a:endParaRPr sz="1200"/>
          </a:p>
          <a:p>
            <a:pPr indent="0" lvl="0" marL="0" rtl="0" algn="l">
              <a:spcBef>
                <a:spcPts val="0"/>
              </a:spcBef>
              <a:spcAft>
                <a:spcPts val="0"/>
              </a:spcAft>
              <a:buNone/>
            </a:pPr>
            <a:r>
              <a:t/>
            </a:r>
            <a:endParaRPr/>
          </a:p>
          <a:p>
            <a:pPr indent="0" lvl="0" marL="0" rtl="0" algn="l">
              <a:spcBef>
                <a:spcPts val="0"/>
              </a:spcBef>
              <a:spcAft>
                <a:spcPts val="0"/>
              </a:spcAft>
              <a:buNone/>
            </a:pPr>
            <a:r>
              <a:rPr b="1" lang="pt-BR" sz="1500"/>
              <a:t>AULA 4. </a:t>
            </a:r>
            <a:r>
              <a:rPr b="1" lang="pt-BR"/>
              <a:t>Espírito, Perispírito, Corpo e Duplo Etérico</a:t>
            </a:r>
            <a:r>
              <a:rPr b="1" lang="pt-BR" sz="1500"/>
              <a:t> </a:t>
            </a:r>
            <a:endParaRPr b="1"/>
          </a:p>
          <a:p>
            <a:pPr indent="0" lvl="0" marL="0" marR="0" rtl="0" algn="l">
              <a:lnSpc>
                <a:spcPct val="100000"/>
              </a:lnSpc>
              <a:spcBef>
                <a:spcPts val="0"/>
              </a:spcBef>
              <a:spcAft>
                <a:spcPts val="0"/>
              </a:spcAft>
              <a:buNone/>
            </a:pPr>
            <a:r>
              <a:rPr lang="pt-BR" sz="1000"/>
              <a:t>O PAPEL DO PERISPÍRITO</a:t>
            </a:r>
            <a:endParaRPr sz="1000"/>
          </a:p>
          <a:p>
            <a:pPr indent="0" lvl="0" marL="0" marR="0" rtl="0" algn="l">
              <a:lnSpc>
                <a:spcPct val="100000"/>
              </a:lnSpc>
              <a:spcBef>
                <a:spcPts val="0"/>
              </a:spcBef>
              <a:spcAft>
                <a:spcPts val="0"/>
              </a:spcAft>
              <a:buNone/>
            </a:pPr>
            <a:r>
              <a:rPr lang="pt-BR" sz="1000"/>
              <a:t>O DUPLO ETÉRICO</a:t>
            </a:r>
            <a:endParaRPr sz="1000"/>
          </a:p>
          <a:p>
            <a:pPr indent="0" lvl="0" marL="0" marR="0" rtl="0" algn="l">
              <a:lnSpc>
                <a:spcPct val="100000"/>
              </a:lnSpc>
              <a:spcBef>
                <a:spcPts val="0"/>
              </a:spcBef>
              <a:spcAft>
                <a:spcPts val="0"/>
              </a:spcAft>
              <a:buNone/>
            </a:pPr>
            <a:r>
              <a:rPr lang="pt-BR" sz="1000"/>
              <a:t>CHACKRAS</a:t>
            </a:r>
            <a:endParaRPr sz="1000"/>
          </a:p>
          <a:p>
            <a:pPr indent="0" lvl="0" marL="0" marR="0" rtl="0" algn="l">
              <a:lnSpc>
                <a:spcPct val="100000"/>
              </a:lnSpc>
              <a:spcBef>
                <a:spcPts val="0"/>
              </a:spcBef>
              <a:spcAft>
                <a:spcPts val="0"/>
              </a:spcAft>
              <a:buNone/>
            </a:pPr>
            <a:r>
              <a:rPr lang="pt-BR" sz="1000"/>
              <a:t>CENTROS DE FORÇA</a:t>
            </a:r>
            <a:endParaRPr sz="1000"/>
          </a:p>
          <a:p>
            <a:pPr indent="0" lvl="0" marL="0" marR="0" rtl="0" algn="l">
              <a:lnSpc>
                <a:spcPct val="100000"/>
              </a:lnSpc>
              <a:spcBef>
                <a:spcPts val="0"/>
              </a:spcBef>
              <a:spcAft>
                <a:spcPts val="0"/>
              </a:spcAft>
              <a:buNone/>
            </a:pPr>
            <a:r>
              <a:rPr lang="pt-BR" sz="1000"/>
              <a:t>A CURA COMO MANIPULAÇÃO DO FLUIDO UNIVERSAL</a:t>
            </a:r>
            <a:endParaRPr sz="1000"/>
          </a:p>
          <a:p>
            <a:pPr indent="0" lvl="0" marL="0" marR="0" rtl="0" algn="l">
              <a:lnSpc>
                <a:spcPct val="100000"/>
              </a:lnSpc>
              <a:spcBef>
                <a:spcPts val="0"/>
              </a:spcBef>
              <a:spcAft>
                <a:spcPts val="0"/>
              </a:spcAft>
              <a:buNone/>
            </a:pPr>
            <a:r>
              <a:rPr lang="pt-BR" sz="1000"/>
              <a:t>CENTRO CORONÁRIO</a:t>
            </a:r>
            <a:endParaRPr sz="1000"/>
          </a:p>
          <a:p>
            <a:pPr indent="0" lvl="0" marL="0" marR="0" rtl="0" algn="l">
              <a:lnSpc>
                <a:spcPct val="100000"/>
              </a:lnSpc>
              <a:spcBef>
                <a:spcPts val="0"/>
              </a:spcBef>
              <a:spcAft>
                <a:spcPts val="0"/>
              </a:spcAft>
              <a:buNone/>
            </a:pPr>
            <a:r>
              <a:rPr lang="pt-BR" sz="1000"/>
              <a:t>CENTRO CEREBRAL OU FRONTAL</a:t>
            </a:r>
            <a:endParaRPr sz="1000"/>
          </a:p>
          <a:p>
            <a:pPr indent="0" lvl="0" marL="0" marR="0" rtl="0" algn="l">
              <a:lnSpc>
                <a:spcPct val="100000"/>
              </a:lnSpc>
              <a:spcBef>
                <a:spcPts val="0"/>
              </a:spcBef>
              <a:spcAft>
                <a:spcPts val="0"/>
              </a:spcAft>
              <a:buNone/>
            </a:pPr>
            <a:r>
              <a:rPr lang="pt-BR" sz="1000"/>
              <a:t>CENTRO LARÍNGEO</a:t>
            </a:r>
            <a:endParaRPr sz="1000"/>
          </a:p>
          <a:p>
            <a:pPr indent="0" lvl="0" marL="0" marR="0" rtl="0" algn="l">
              <a:lnSpc>
                <a:spcPct val="100000"/>
              </a:lnSpc>
              <a:spcBef>
                <a:spcPts val="0"/>
              </a:spcBef>
              <a:spcAft>
                <a:spcPts val="0"/>
              </a:spcAft>
              <a:buNone/>
            </a:pPr>
            <a:r>
              <a:rPr lang="pt-BR" sz="1000"/>
              <a:t>CENTRO CARDÍACO</a:t>
            </a:r>
            <a:endParaRPr sz="1000"/>
          </a:p>
          <a:p>
            <a:pPr indent="0" lvl="0" marL="0" marR="0" rtl="0" algn="l">
              <a:lnSpc>
                <a:spcPct val="100000"/>
              </a:lnSpc>
              <a:spcBef>
                <a:spcPts val="0"/>
              </a:spcBef>
              <a:spcAft>
                <a:spcPts val="0"/>
              </a:spcAft>
              <a:buNone/>
            </a:pPr>
            <a:r>
              <a:rPr lang="pt-BR" sz="1000"/>
              <a:t>CENTRO ESPLÊNICO</a:t>
            </a:r>
            <a:endParaRPr sz="1000"/>
          </a:p>
          <a:p>
            <a:pPr indent="0" lvl="0" marL="0" marR="0" rtl="0" algn="l">
              <a:lnSpc>
                <a:spcPct val="100000"/>
              </a:lnSpc>
              <a:spcBef>
                <a:spcPts val="0"/>
              </a:spcBef>
              <a:spcAft>
                <a:spcPts val="0"/>
              </a:spcAft>
              <a:buNone/>
            </a:pPr>
            <a:r>
              <a:rPr lang="pt-BR" sz="1000"/>
              <a:t>CENTRO GÁSTRICO OU UMBILICAL</a:t>
            </a:r>
            <a:endParaRPr sz="1000"/>
          </a:p>
          <a:p>
            <a:pPr indent="0" lvl="0" marL="0" marR="0" rtl="0" algn="l">
              <a:lnSpc>
                <a:spcPct val="100000"/>
              </a:lnSpc>
              <a:spcBef>
                <a:spcPts val="0"/>
              </a:spcBef>
              <a:spcAft>
                <a:spcPts val="0"/>
              </a:spcAft>
              <a:buNone/>
            </a:pPr>
            <a:r>
              <a:rPr lang="pt-BR" sz="1000"/>
              <a:t>CENTRO GENÉSICO OU BÁSICO</a:t>
            </a:r>
            <a:endParaRPr sz="100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57" name="Google Shape;157;g75c8c4c0d2_0_33"/>
          <p:cNvSpPr txBox="1"/>
          <p:nvPr/>
        </p:nvSpPr>
        <p:spPr>
          <a:xfrm>
            <a:off x="1453825" y="3844600"/>
            <a:ext cx="206700" cy="1817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Calibri"/>
              <a:ea typeface="Calibri"/>
              <a:cs typeface="Calibri"/>
              <a:sym typeface="Calibri"/>
            </a:endParaRPr>
          </a:p>
        </p:txBody>
      </p:sp>
      <p:sp>
        <p:nvSpPr>
          <p:cNvPr id="158" name="Google Shape;158;g75c8c4c0d2_0_33"/>
          <p:cNvSpPr txBox="1"/>
          <p:nvPr/>
        </p:nvSpPr>
        <p:spPr>
          <a:xfrm>
            <a:off x="4771850" y="765525"/>
            <a:ext cx="4110600" cy="580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pt-BR" sz="1500"/>
              <a:t>AULA 5. O Médium</a:t>
            </a:r>
            <a:endParaRPr b="1"/>
          </a:p>
          <a:p>
            <a:pPr indent="0" lvl="0" marL="0" marR="0" rtl="0" algn="l">
              <a:lnSpc>
                <a:spcPct val="100000"/>
              </a:lnSpc>
              <a:spcBef>
                <a:spcPts val="0"/>
              </a:spcBef>
              <a:spcAft>
                <a:spcPts val="0"/>
              </a:spcAft>
              <a:buNone/>
            </a:pPr>
            <a:r>
              <a:rPr lang="pt-BR" sz="1000"/>
              <a:t>O MÉDIUM CURADOR</a:t>
            </a:r>
            <a:endParaRPr sz="1000"/>
          </a:p>
          <a:p>
            <a:pPr indent="0" lvl="0" marL="0" marR="0" rtl="0" algn="l">
              <a:lnSpc>
                <a:spcPct val="100000"/>
              </a:lnSpc>
              <a:spcBef>
                <a:spcPts val="0"/>
              </a:spcBef>
              <a:spcAft>
                <a:spcPts val="0"/>
              </a:spcAft>
              <a:buNone/>
            </a:pPr>
            <a:r>
              <a:rPr lang="pt-BR" sz="1000"/>
              <a:t>O MÉDIUM PASSISTA</a:t>
            </a:r>
            <a:endParaRPr sz="1000"/>
          </a:p>
          <a:p>
            <a:pPr indent="0" lvl="0" marL="0" marR="0" rtl="0" algn="l">
              <a:lnSpc>
                <a:spcPct val="100000"/>
              </a:lnSpc>
              <a:spcBef>
                <a:spcPts val="0"/>
              </a:spcBef>
              <a:spcAft>
                <a:spcPts val="0"/>
              </a:spcAft>
              <a:buNone/>
            </a:pPr>
            <a:r>
              <a:rPr lang="pt-BR" sz="1000"/>
              <a:t>PRÉ-REQUISITOS PARA O MÉDIUM PASSISTA</a:t>
            </a:r>
            <a:endParaRPr sz="1000"/>
          </a:p>
          <a:p>
            <a:pPr indent="0" lvl="0" marL="0" marR="0" rtl="0" algn="l">
              <a:lnSpc>
                <a:spcPct val="100000"/>
              </a:lnSpc>
              <a:spcBef>
                <a:spcPts val="0"/>
              </a:spcBef>
              <a:spcAft>
                <a:spcPts val="0"/>
              </a:spcAft>
              <a:buNone/>
            </a:pPr>
            <a:r>
              <a:rPr lang="pt-BR" sz="1000"/>
              <a:t>ORIENTAÇÃO AO PASSISTA</a:t>
            </a:r>
            <a:endParaRPr sz="1000"/>
          </a:p>
          <a:p>
            <a:pPr indent="0" lvl="0" marL="0" marR="0" rtl="0" algn="l">
              <a:lnSpc>
                <a:spcPct val="100000"/>
              </a:lnSpc>
              <a:spcBef>
                <a:spcPts val="0"/>
              </a:spcBef>
              <a:spcAft>
                <a:spcPts val="0"/>
              </a:spcAft>
              <a:buNone/>
            </a:pPr>
            <a:r>
              <a:rPr lang="pt-BR" sz="1000"/>
              <a:t>O RECEPTOR</a:t>
            </a:r>
            <a:endParaRPr sz="1200"/>
          </a:p>
          <a:p>
            <a:pPr indent="0" lvl="0" marL="0" rtl="0" algn="l">
              <a:spcBef>
                <a:spcPts val="0"/>
              </a:spcBef>
              <a:spcAft>
                <a:spcPts val="0"/>
              </a:spcAft>
              <a:buNone/>
            </a:pPr>
            <a:r>
              <a:t/>
            </a:r>
            <a:endParaRPr/>
          </a:p>
          <a:p>
            <a:pPr indent="0" lvl="0" marL="0" rtl="0" algn="l">
              <a:spcBef>
                <a:spcPts val="0"/>
              </a:spcBef>
              <a:spcAft>
                <a:spcPts val="0"/>
              </a:spcAft>
              <a:buNone/>
            </a:pPr>
            <a:r>
              <a:rPr b="1" lang="pt-BR" sz="1500"/>
              <a:t>AULA 6. Técnicas</a:t>
            </a:r>
            <a:endParaRPr b="1"/>
          </a:p>
          <a:p>
            <a:pPr indent="0" lvl="0" marL="0" marR="0" rtl="0" algn="l">
              <a:lnSpc>
                <a:spcPct val="100000"/>
              </a:lnSpc>
              <a:spcBef>
                <a:spcPts val="0"/>
              </a:spcBef>
              <a:spcAft>
                <a:spcPts val="0"/>
              </a:spcAft>
              <a:buNone/>
            </a:pPr>
            <a:r>
              <a:rPr lang="pt-BR" sz="1000"/>
              <a:t>IRRADIAÇÃO MENTAL</a:t>
            </a:r>
            <a:endParaRPr sz="1000"/>
          </a:p>
          <a:p>
            <a:pPr indent="0" lvl="0" marL="0" marR="0" rtl="0" algn="l">
              <a:lnSpc>
                <a:spcPct val="100000"/>
              </a:lnSpc>
              <a:spcBef>
                <a:spcPts val="0"/>
              </a:spcBef>
              <a:spcAft>
                <a:spcPts val="0"/>
              </a:spcAft>
              <a:buNone/>
            </a:pPr>
            <a:r>
              <a:rPr lang="pt-BR" sz="1000"/>
              <a:t>TÉCNICAS DE PASSE</a:t>
            </a:r>
            <a:endParaRPr sz="1000"/>
          </a:p>
          <a:p>
            <a:pPr indent="0" lvl="0" marL="0" marR="0" rtl="0" algn="l">
              <a:lnSpc>
                <a:spcPct val="100000"/>
              </a:lnSpc>
              <a:spcBef>
                <a:spcPts val="0"/>
              </a:spcBef>
              <a:spcAft>
                <a:spcPts val="0"/>
              </a:spcAft>
              <a:buNone/>
            </a:pPr>
            <a:r>
              <a:rPr lang="pt-BR" sz="1000"/>
              <a:t>MODALIDADES DO PASSE</a:t>
            </a:r>
            <a:endParaRPr sz="1000"/>
          </a:p>
          <a:p>
            <a:pPr indent="0" lvl="0" marL="0" marR="0" rtl="0" algn="l">
              <a:lnSpc>
                <a:spcPct val="100000"/>
              </a:lnSpc>
              <a:spcBef>
                <a:spcPts val="0"/>
              </a:spcBef>
              <a:spcAft>
                <a:spcPts val="0"/>
              </a:spcAft>
              <a:buNone/>
            </a:pPr>
            <a:r>
              <a:rPr lang="pt-BR" sz="1000"/>
              <a:t>IMPOSIÇÕES E PASSES – SEM TOQUES</a:t>
            </a:r>
            <a:endParaRPr sz="1000"/>
          </a:p>
          <a:p>
            <a:pPr indent="0" lvl="0" marL="0" rtl="0" algn="l">
              <a:spcBef>
                <a:spcPts val="0"/>
              </a:spcBef>
              <a:spcAft>
                <a:spcPts val="0"/>
              </a:spcAft>
              <a:buNone/>
            </a:pPr>
            <a:r>
              <a:t/>
            </a:r>
            <a:endParaRPr/>
          </a:p>
          <a:p>
            <a:pPr indent="0" lvl="0" marL="0" rtl="0" algn="l">
              <a:spcBef>
                <a:spcPts val="0"/>
              </a:spcBef>
              <a:spcAft>
                <a:spcPts val="0"/>
              </a:spcAft>
              <a:buNone/>
            </a:pPr>
            <a:r>
              <a:rPr b="1" lang="pt-BR" sz="1500"/>
              <a:t>AULA 7. Tipos</a:t>
            </a:r>
            <a:endParaRPr b="1"/>
          </a:p>
          <a:p>
            <a:pPr indent="0" lvl="0" marL="0" marR="0" rtl="0" algn="l">
              <a:lnSpc>
                <a:spcPct val="100000"/>
              </a:lnSpc>
              <a:spcBef>
                <a:spcPts val="0"/>
              </a:spcBef>
              <a:spcAft>
                <a:spcPts val="0"/>
              </a:spcAft>
              <a:buNone/>
            </a:pPr>
            <a:r>
              <a:rPr lang="pt-BR" sz="1000"/>
              <a:t>TIPOS DE PASSES QUANTO AOS MOVIMENTOS</a:t>
            </a:r>
            <a:endParaRPr sz="1000"/>
          </a:p>
          <a:p>
            <a:pPr indent="0" lvl="0" marL="0" marR="0" rtl="0" algn="l">
              <a:lnSpc>
                <a:spcPct val="100000"/>
              </a:lnSpc>
              <a:spcBef>
                <a:spcPts val="0"/>
              </a:spcBef>
              <a:spcAft>
                <a:spcPts val="0"/>
              </a:spcAft>
              <a:buNone/>
            </a:pPr>
            <a:r>
              <a:rPr lang="pt-BR" sz="1000"/>
              <a:t>GRATUIDADE DOS PASSES</a:t>
            </a:r>
            <a:endParaRPr sz="1000"/>
          </a:p>
          <a:p>
            <a:pPr indent="0" lvl="0" marL="0" marR="0" rtl="0" algn="l">
              <a:lnSpc>
                <a:spcPct val="100000"/>
              </a:lnSpc>
              <a:spcBef>
                <a:spcPts val="0"/>
              </a:spcBef>
              <a:spcAft>
                <a:spcPts val="0"/>
              </a:spcAft>
              <a:buNone/>
            </a:pPr>
            <a:r>
              <a:rPr lang="pt-BR" sz="1000"/>
              <a:t>LM - Capítulo XXVI — Dai gratuitamente — item 10</a:t>
            </a:r>
            <a:endParaRPr sz="1000"/>
          </a:p>
          <a:p>
            <a:pPr indent="0" lvl="0" marL="0" marR="0" rtl="0" algn="l">
              <a:lnSpc>
                <a:spcPct val="100000"/>
              </a:lnSpc>
              <a:spcBef>
                <a:spcPts val="0"/>
              </a:spcBef>
              <a:spcAft>
                <a:spcPts val="0"/>
              </a:spcAft>
              <a:buNone/>
            </a:pPr>
            <a:r>
              <a:rPr lang="pt-BR" sz="1000"/>
              <a:t>PASSES FORA DA CASA ESPÍRITA</a:t>
            </a:r>
            <a:endParaRPr sz="1000"/>
          </a:p>
          <a:p>
            <a:pPr indent="0" lvl="0" marL="0" marR="0" rtl="0" algn="l">
              <a:lnSpc>
                <a:spcPct val="100000"/>
              </a:lnSpc>
              <a:spcBef>
                <a:spcPts val="0"/>
              </a:spcBef>
              <a:spcAft>
                <a:spcPts val="0"/>
              </a:spcAft>
              <a:buNone/>
            </a:pPr>
            <a:r>
              <a:rPr lang="pt-BR" sz="1000"/>
              <a:t>PASSES EM DOMICÍLIO</a:t>
            </a:r>
            <a:endParaRPr sz="1000"/>
          </a:p>
          <a:p>
            <a:pPr indent="0" lvl="0" marL="0" marR="0" rtl="0" algn="l">
              <a:lnSpc>
                <a:spcPct val="100000"/>
              </a:lnSpc>
              <a:spcBef>
                <a:spcPts val="0"/>
              </a:spcBef>
              <a:spcAft>
                <a:spcPts val="0"/>
              </a:spcAft>
              <a:buNone/>
            </a:pPr>
            <a:r>
              <a:rPr lang="pt-BR" sz="1000"/>
              <a:t>PASSES EM HOSPITAIS</a:t>
            </a:r>
            <a:endParaRPr/>
          </a:p>
          <a:p>
            <a:pPr indent="0" lvl="0" marL="0" rtl="0" algn="l">
              <a:spcBef>
                <a:spcPts val="0"/>
              </a:spcBef>
              <a:spcAft>
                <a:spcPts val="0"/>
              </a:spcAft>
              <a:buNone/>
            </a:pPr>
            <a:r>
              <a:t/>
            </a:r>
            <a:endParaRPr/>
          </a:p>
          <a:p>
            <a:pPr indent="0" lvl="0" marL="0" rtl="0" algn="l">
              <a:spcBef>
                <a:spcPts val="0"/>
              </a:spcBef>
              <a:spcAft>
                <a:spcPts val="0"/>
              </a:spcAft>
              <a:buNone/>
            </a:pPr>
            <a:r>
              <a:rPr b="1" lang="pt-BR" sz="1500"/>
              <a:t>AULA 8. Ética</a:t>
            </a:r>
            <a:endParaRPr b="1" sz="1500"/>
          </a:p>
          <a:p>
            <a:pPr indent="0" lvl="0" marL="0" marR="0" rtl="0" algn="l">
              <a:lnSpc>
                <a:spcPct val="100000"/>
              </a:lnSpc>
              <a:spcBef>
                <a:spcPts val="0"/>
              </a:spcBef>
              <a:spcAft>
                <a:spcPts val="0"/>
              </a:spcAft>
              <a:buNone/>
            </a:pPr>
            <a:r>
              <a:rPr lang="pt-BR" sz="1000"/>
              <a:t>ÉTICA DO PASSE</a:t>
            </a:r>
            <a:endParaRPr sz="1000"/>
          </a:p>
          <a:p>
            <a:pPr indent="0" lvl="0" marL="457200" marR="0" rtl="0" algn="l">
              <a:lnSpc>
                <a:spcPct val="100000"/>
              </a:lnSpc>
              <a:spcBef>
                <a:spcPts val="0"/>
              </a:spcBef>
              <a:spcAft>
                <a:spcPts val="0"/>
              </a:spcAft>
              <a:buNone/>
            </a:pPr>
            <a:r>
              <a:rPr lang="pt-BR" sz="1000"/>
              <a:t>Deve haver motivo para se tomar passe?</a:t>
            </a:r>
            <a:endParaRPr sz="1000"/>
          </a:p>
          <a:p>
            <a:pPr indent="0" lvl="0" marL="457200" marR="0" rtl="0" algn="l">
              <a:lnSpc>
                <a:spcPct val="100000"/>
              </a:lnSpc>
              <a:spcBef>
                <a:spcPts val="0"/>
              </a:spcBef>
              <a:spcAft>
                <a:spcPts val="0"/>
              </a:spcAft>
              <a:buNone/>
            </a:pPr>
            <a:r>
              <a:rPr lang="pt-BR" sz="1000"/>
              <a:t>A tarefa do passe deve funcionar exclusivamente dentro da casa espírita?</a:t>
            </a:r>
            <a:endParaRPr sz="1000"/>
          </a:p>
          <a:p>
            <a:pPr indent="0" lvl="0" marL="0" marR="0" rtl="0" algn="l">
              <a:lnSpc>
                <a:spcPct val="100000"/>
              </a:lnSpc>
              <a:spcBef>
                <a:spcPts val="0"/>
              </a:spcBef>
              <a:spcAft>
                <a:spcPts val="0"/>
              </a:spcAft>
              <a:buNone/>
            </a:pPr>
            <a:r>
              <a:rPr lang="pt-BR" sz="1000"/>
              <a:t>NO SERVIÇO DO PASSE</a:t>
            </a:r>
            <a:endParaRPr sz="1000"/>
          </a:p>
          <a:p>
            <a:pPr indent="0" lvl="0" marL="0" rtl="0" algn="l">
              <a:spcBef>
                <a:spcPts val="0"/>
              </a:spcBef>
              <a:spcAft>
                <a:spcPts val="0"/>
              </a:spcAft>
              <a:buNone/>
            </a:pPr>
            <a:r>
              <a:t/>
            </a:r>
            <a:endParaRPr/>
          </a:p>
          <a:p>
            <a:pPr indent="0" lvl="0" marL="0" marR="0" rtl="0" algn="l">
              <a:lnSpc>
                <a:spcPct val="100000"/>
              </a:lnSpc>
              <a:spcBef>
                <a:spcPts val="0"/>
              </a:spcBef>
              <a:spcAft>
                <a:spcPts val="0"/>
              </a:spcAft>
              <a:buNone/>
            </a:pPr>
            <a:r>
              <a:rPr b="1" lang="pt-BR" sz="1500"/>
              <a:t>AULA 9. Complementos</a:t>
            </a:r>
            <a:endParaRPr b="1" sz="1500"/>
          </a:p>
          <a:p>
            <a:pPr indent="0" lvl="0" marL="0" marR="0" rtl="0" algn="l">
              <a:lnSpc>
                <a:spcPct val="100000"/>
              </a:lnSpc>
              <a:spcBef>
                <a:spcPts val="0"/>
              </a:spcBef>
              <a:spcAft>
                <a:spcPts val="0"/>
              </a:spcAft>
              <a:buNone/>
            </a:pPr>
            <a:r>
              <a:rPr lang="pt-BR" sz="1000"/>
              <a:t>ÁGUA FLUIDIFICADA</a:t>
            </a:r>
            <a:endParaRPr sz="1000"/>
          </a:p>
          <a:p>
            <a:pPr indent="0" lvl="0" marL="0" marR="0" rtl="0" algn="l">
              <a:lnSpc>
                <a:spcPct val="100000"/>
              </a:lnSpc>
              <a:spcBef>
                <a:spcPts val="0"/>
              </a:spcBef>
              <a:spcAft>
                <a:spcPts val="0"/>
              </a:spcAft>
              <a:buNone/>
            </a:pPr>
            <a:r>
              <a:rPr lang="pt-BR" sz="1000"/>
              <a:t>PASSES NAS REUNIÕES MEDIÚNICAS</a:t>
            </a:r>
            <a:endParaRPr sz="1200"/>
          </a:p>
          <a:p>
            <a:pPr indent="0" lvl="0" marL="0" rtl="0" algn="l">
              <a:spcBef>
                <a:spcPts val="0"/>
              </a:spcBef>
              <a:spcAft>
                <a:spcPts val="0"/>
              </a:spcAft>
              <a:buNone/>
            </a:pPr>
            <a:r>
              <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8" name="Shape 88"/>
        <p:cNvGrpSpPr/>
        <p:nvPr/>
      </p:nvGrpSpPr>
      <p:grpSpPr>
        <a:xfrm>
          <a:off x="0" y="0"/>
          <a:ext cx="0" cy="0"/>
          <a:chOff x="0" y="0"/>
          <a:chExt cx="0" cy="0"/>
        </a:xfrm>
      </p:grpSpPr>
      <p:sp>
        <p:nvSpPr>
          <p:cNvPr id="89" name="Google Shape;89;g75c8c4c0d2_0_123"/>
          <p:cNvSpPr txBox="1"/>
          <p:nvPr>
            <p:ph type="ctrTitle"/>
          </p:nvPr>
        </p:nvSpPr>
        <p:spPr>
          <a:xfrm>
            <a:off x="685800" y="2130425"/>
            <a:ext cx="7772400" cy="1470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6000"/>
              <a:buFont typeface="Calibri"/>
              <a:buNone/>
            </a:pPr>
            <a:r>
              <a:rPr b="1" lang="pt-BR" sz="6000"/>
              <a:t>CURSO DE PASSES</a:t>
            </a:r>
            <a:endParaRPr/>
          </a:p>
        </p:txBody>
      </p:sp>
      <p:sp>
        <p:nvSpPr>
          <p:cNvPr id="90" name="Google Shape;90;g75c8c4c0d2_0_123"/>
          <p:cNvSpPr txBox="1"/>
          <p:nvPr>
            <p:ph idx="1" type="subTitle"/>
          </p:nvPr>
        </p:nvSpPr>
        <p:spPr>
          <a:xfrm>
            <a:off x="2339752" y="5805264"/>
            <a:ext cx="6400800" cy="17526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888888"/>
              </a:buClr>
              <a:buSzPts val="3200"/>
              <a:buNone/>
            </a:pPr>
            <a:r>
              <a:rPr b="1" lang="pt-BR"/>
              <a:t>Vitor Silvestre Ferraz Santos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Google Shape;95;g75c8c4c0d2_0_852"/>
          <p:cNvSpPr txBox="1"/>
          <p:nvPr>
            <p:ph type="ctrTitle"/>
          </p:nvPr>
        </p:nvSpPr>
        <p:spPr>
          <a:xfrm>
            <a:off x="685800" y="1014975"/>
            <a:ext cx="7772400" cy="1470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pt-BR" sz="4000"/>
              <a:t>AULA 07 - Tipos</a:t>
            </a:r>
            <a:endParaRPr sz="4000"/>
          </a:p>
        </p:txBody>
      </p:sp>
      <p:sp>
        <p:nvSpPr>
          <p:cNvPr id="96" name="Google Shape;96;g75c8c4c0d2_0_852"/>
          <p:cNvSpPr txBox="1"/>
          <p:nvPr>
            <p:ph idx="1" type="subTitle"/>
          </p:nvPr>
        </p:nvSpPr>
        <p:spPr>
          <a:xfrm>
            <a:off x="685800" y="2356100"/>
            <a:ext cx="8238000" cy="4256400"/>
          </a:xfrm>
          <a:prstGeom prst="rect">
            <a:avLst/>
          </a:prstGeom>
        </p:spPr>
        <p:txBody>
          <a:bodyPr anchorCtr="0" anchor="t" bIns="45700" lIns="91425" spcFirstLastPara="1" rIns="91425" wrap="square" tIns="45700">
            <a:noAutofit/>
          </a:bodyPr>
          <a:lstStyle/>
          <a:p>
            <a:pPr indent="0" lvl="0" marL="0" rtl="0" algn="l">
              <a:spcBef>
                <a:spcPts val="640"/>
              </a:spcBef>
              <a:spcAft>
                <a:spcPts val="0"/>
              </a:spcAft>
              <a:buNone/>
            </a:pPr>
            <a:r>
              <a:rPr lang="pt-BR" sz="3000"/>
              <a:t>TIPOS DE PASSES QUANTO AOS MOVIMENTOS</a:t>
            </a:r>
            <a:endParaRPr sz="3000"/>
          </a:p>
          <a:p>
            <a:pPr indent="0" lvl="0" marL="0" rtl="0" algn="l">
              <a:spcBef>
                <a:spcPts val="640"/>
              </a:spcBef>
              <a:spcAft>
                <a:spcPts val="0"/>
              </a:spcAft>
              <a:buNone/>
            </a:pPr>
            <a:r>
              <a:rPr lang="pt-BR" sz="3000"/>
              <a:t>GRATUIDADE DOS PASSES</a:t>
            </a:r>
            <a:endParaRPr sz="3000"/>
          </a:p>
          <a:p>
            <a:pPr indent="0" lvl="0" marL="0" rtl="0" algn="l">
              <a:spcBef>
                <a:spcPts val="640"/>
              </a:spcBef>
              <a:spcAft>
                <a:spcPts val="0"/>
              </a:spcAft>
              <a:buNone/>
            </a:pPr>
            <a:r>
              <a:rPr lang="pt-BR" sz="3000"/>
              <a:t>LM - Capítulo XXVI — Dai gratuitamente — item 10</a:t>
            </a:r>
            <a:endParaRPr sz="3000"/>
          </a:p>
          <a:p>
            <a:pPr indent="0" lvl="0" marL="0" rtl="0" algn="l">
              <a:spcBef>
                <a:spcPts val="640"/>
              </a:spcBef>
              <a:spcAft>
                <a:spcPts val="0"/>
              </a:spcAft>
              <a:buNone/>
            </a:pPr>
            <a:r>
              <a:rPr lang="pt-BR" sz="3000"/>
              <a:t>PASSES FORA DA CASA ESPÍRITA</a:t>
            </a:r>
            <a:endParaRPr sz="3000"/>
          </a:p>
          <a:p>
            <a:pPr indent="0" lvl="0" marL="0" rtl="0" algn="l">
              <a:spcBef>
                <a:spcPts val="640"/>
              </a:spcBef>
              <a:spcAft>
                <a:spcPts val="0"/>
              </a:spcAft>
              <a:buNone/>
            </a:pPr>
            <a:r>
              <a:rPr lang="pt-BR" sz="3000"/>
              <a:t>PASSES EM DOMICÍLIO</a:t>
            </a:r>
            <a:endParaRPr sz="3000"/>
          </a:p>
          <a:p>
            <a:pPr indent="0" lvl="0" marL="0" rtl="0" algn="l">
              <a:spcBef>
                <a:spcPts val="640"/>
              </a:spcBef>
              <a:spcAft>
                <a:spcPts val="0"/>
              </a:spcAft>
              <a:buNone/>
            </a:pPr>
            <a:r>
              <a:rPr lang="pt-BR" sz="3000"/>
              <a:t>PASSES EM HOSPITAIS</a:t>
            </a:r>
            <a:endParaRPr sz="3000"/>
          </a:p>
          <a:p>
            <a:pPr indent="0" lvl="0" marL="0" rtl="0" algn="l">
              <a:spcBef>
                <a:spcPts val="640"/>
              </a:spcBef>
              <a:spcAft>
                <a:spcPts val="0"/>
              </a:spcAft>
              <a:buNone/>
            </a:pPr>
            <a:r>
              <a:t/>
            </a:r>
            <a:endParaRPr sz="3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g75c8c4c0d2_0_857"/>
          <p:cNvSpPr txBox="1"/>
          <p:nvPr/>
        </p:nvSpPr>
        <p:spPr>
          <a:xfrm>
            <a:off x="0" y="260648"/>
            <a:ext cx="9144000" cy="56631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pt-BR" sz="3600">
                <a:solidFill>
                  <a:schemeClr val="dk1"/>
                </a:solidFill>
                <a:latin typeface="Calibri"/>
                <a:ea typeface="Calibri"/>
                <a:cs typeface="Calibri"/>
                <a:sym typeface="Calibri"/>
              </a:rPr>
              <a:t>Gratuidade dos Passes</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pt-BR" sz="2800">
                <a:solidFill>
                  <a:schemeClr val="dk1"/>
                </a:solidFill>
                <a:latin typeface="Calibri"/>
                <a:ea typeface="Calibri"/>
                <a:cs typeface="Calibri"/>
                <a:sym typeface="Calibri"/>
              </a:rPr>
              <a:t>Nos países da Europa, especialmente a Inglaterra, as Associações de Aplicadores do Passe (Healing), preparam as pessoas pelos Cursos Espiritualistas, onde estas receberam seus Certificados como já dissemos em ítem anterior.  Estes serão os aplicadores do Passe (Healers), nas pessoas e nos animais.</a:t>
            </a:r>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0" lvl="0" marL="0" marR="0" rtl="0" algn="l">
              <a:spcBef>
                <a:spcPts val="0"/>
              </a:spcBef>
              <a:spcAft>
                <a:spcPts val="0"/>
              </a:spcAft>
              <a:buNone/>
            </a:pPr>
            <a:r>
              <a:rPr lang="pt-BR" sz="2800">
                <a:solidFill>
                  <a:schemeClr val="dk1"/>
                </a:solidFill>
                <a:latin typeface="Calibri"/>
                <a:ea typeface="Calibri"/>
                <a:cs typeface="Calibri"/>
                <a:sym typeface="Calibri"/>
              </a:rPr>
              <a:t> Passe nos animais é uma tarefa tão séria quanto para as pessoas.  </a:t>
            </a:r>
            <a:r>
              <a:rPr b="1" lang="pt-BR" sz="2800">
                <a:solidFill>
                  <a:schemeClr val="dk1"/>
                </a:solidFill>
                <a:latin typeface="Calibri"/>
                <a:ea typeface="Calibri"/>
                <a:cs typeface="Calibri"/>
                <a:sym typeface="Calibri"/>
              </a:rPr>
              <a:t>A doação de energias na vitalização dos animais recebe o mesmo cuidado </a:t>
            </a:r>
            <a:r>
              <a:rPr lang="pt-BR" sz="2800">
                <a:solidFill>
                  <a:schemeClr val="dk1"/>
                </a:solidFill>
                <a:latin typeface="Calibri"/>
                <a:ea typeface="Calibri"/>
                <a:cs typeface="Calibri"/>
                <a:sym typeface="Calibri"/>
              </a:rPr>
              <a:t>e </a:t>
            </a:r>
            <a:r>
              <a:rPr b="1" lang="pt-BR" sz="2800">
                <a:solidFill>
                  <a:schemeClr val="dk1"/>
                </a:solidFill>
                <a:latin typeface="Calibri"/>
                <a:ea typeface="Calibri"/>
                <a:cs typeface="Calibri"/>
                <a:sym typeface="Calibri"/>
              </a:rPr>
              <a:t>tem os mesmos valores cobrados, quando o serviço não é gratuito.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g75c8c4c0d2_0_861"/>
          <p:cNvSpPr txBox="1"/>
          <p:nvPr/>
        </p:nvSpPr>
        <p:spPr>
          <a:xfrm>
            <a:off x="0" y="260648"/>
            <a:ext cx="9144000" cy="6278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pt-BR" sz="3200">
                <a:solidFill>
                  <a:schemeClr val="dk1"/>
                </a:solidFill>
                <a:latin typeface="Calibri"/>
                <a:ea typeface="Calibri"/>
                <a:cs typeface="Calibri"/>
                <a:sym typeface="Calibri"/>
              </a:rPr>
              <a:t>Os Passes realizados pelos Healers ou Passistas das Igrejas Espiritualistas ou Associations criadas para essa finalidade, podem ser </a:t>
            </a:r>
            <a:r>
              <a:rPr b="1" lang="pt-BR" sz="3200">
                <a:solidFill>
                  <a:schemeClr val="dk1"/>
                </a:solidFill>
                <a:latin typeface="Calibri"/>
                <a:ea typeface="Calibri"/>
                <a:cs typeface="Calibri"/>
                <a:sym typeface="Calibri"/>
              </a:rPr>
              <a:t>contratados por e-mail, internet, telefone, pessoalmente, para serem aplicados à distância</a:t>
            </a:r>
            <a:r>
              <a:rPr lang="pt-BR" sz="3200">
                <a:solidFill>
                  <a:schemeClr val="dk1"/>
                </a:solidFill>
                <a:latin typeface="Calibri"/>
                <a:ea typeface="Calibri"/>
                <a:cs typeface="Calibri"/>
                <a:sym typeface="Calibri"/>
              </a:rPr>
              <a:t>, como fazemos em nossas casas Espíritas.  A situação do Passe Espírita é diferente porque não recebemos animais em nossos Grupos Espíritas para estes receberem o Passe.</a:t>
            </a:r>
            <a:endParaRPr/>
          </a:p>
          <a:p>
            <a:pPr indent="0" lvl="0" marL="0" marR="0" rtl="0" algn="l">
              <a:spcBef>
                <a:spcPts val="0"/>
              </a:spcBef>
              <a:spcAft>
                <a:spcPts val="0"/>
              </a:spcAft>
              <a:buNone/>
            </a:pPr>
            <a:r>
              <a:t/>
            </a:r>
            <a:endParaRPr sz="3200">
              <a:solidFill>
                <a:schemeClr val="dk1"/>
              </a:solidFill>
              <a:latin typeface="Calibri"/>
              <a:ea typeface="Calibri"/>
              <a:cs typeface="Calibri"/>
              <a:sym typeface="Calibri"/>
            </a:endParaRPr>
          </a:p>
          <a:p>
            <a:pPr indent="0" lvl="0" marL="0" marR="0" rtl="0" algn="l">
              <a:spcBef>
                <a:spcPts val="0"/>
              </a:spcBef>
              <a:spcAft>
                <a:spcPts val="0"/>
              </a:spcAft>
              <a:buNone/>
            </a:pPr>
            <a:r>
              <a:rPr lang="pt-BR" sz="3200">
                <a:solidFill>
                  <a:schemeClr val="dk1"/>
                </a:solidFill>
                <a:latin typeface="Calibri"/>
                <a:ea typeface="Calibri"/>
                <a:cs typeface="Calibri"/>
                <a:sym typeface="Calibri"/>
              </a:rPr>
              <a:t> Nada impede que apliquemos a bio-energia do Passe para auxiliar nosso animal doméstico, utilizando nosso conhecimento e bom senso. </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g75c8c4c0d2_0_865"/>
          <p:cNvSpPr txBox="1"/>
          <p:nvPr/>
        </p:nvSpPr>
        <p:spPr>
          <a:xfrm>
            <a:off x="34776" y="15949"/>
            <a:ext cx="9144000" cy="7232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pt-BR" sz="3600">
                <a:solidFill>
                  <a:schemeClr val="dk1"/>
                </a:solidFill>
                <a:latin typeface="Calibri"/>
                <a:ea typeface="Calibri"/>
                <a:cs typeface="Calibri"/>
                <a:sym typeface="Calibri"/>
              </a:rPr>
              <a:t>LM - Capítulo XXVI — Dai gratuitamente — item 10 </a:t>
            </a:r>
            <a:endParaRPr/>
          </a:p>
          <a:p>
            <a:pPr indent="0" lvl="0" marL="0" marR="0" rtl="0" algn="l">
              <a:spcBef>
                <a:spcPts val="0"/>
              </a:spcBef>
              <a:spcAft>
                <a:spcPts val="0"/>
              </a:spcAft>
              <a:buNone/>
            </a:pPr>
            <a:r>
              <a:rPr lang="pt-BR" sz="2800">
                <a:solidFill>
                  <a:schemeClr val="dk1"/>
                </a:solidFill>
                <a:latin typeface="Calibri"/>
                <a:ea typeface="Calibri"/>
                <a:cs typeface="Calibri"/>
                <a:sym typeface="Calibri"/>
              </a:rPr>
              <a:t>“A mediunidade é coisa santa, que deve ser praticada santamente, religiosamente. Se há um gênero </a:t>
            </a:r>
            <a:endParaRPr/>
          </a:p>
          <a:p>
            <a:pPr indent="0" lvl="0" marL="0" marR="0" rtl="0" algn="l">
              <a:spcBef>
                <a:spcPts val="0"/>
              </a:spcBef>
              <a:spcAft>
                <a:spcPts val="0"/>
              </a:spcAft>
              <a:buNone/>
            </a:pPr>
            <a:r>
              <a:rPr lang="pt-BR" sz="2800">
                <a:solidFill>
                  <a:schemeClr val="dk1"/>
                </a:solidFill>
                <a:latin typeface="Calibri"/>
                <a:ea typeface="Calibri"/>
                <a:cs typeface="Calibri"/>
                <a:sym typeface="Calibri"/>
              </a:rPr>
              <a:t>de mediunidade que requeira essa condição de modo ainda mais absoluto é a mediunidade curadora.</a:t>
            </a:r>
            <a:endParaRPr/>
          </a:p>
          <a:p>
            <a:pPr indent="0" lvl="0" marL="0" marR="0" rtl="0" algn="l">
              <a:spcBef>
                <a:spcPts val="0"/>
              </a:spcBef>
              <a:spcAft>
                <a:spcPts val="0"/>
              </a:spcAft>
              <a:buNone/>
            </a:pPr>
            <a:r>
              <a:rPr lang="pt-BR" sz="2800">
                <a:solidFill>
                  <a:schemeClr val="dk1"/>
                </a:solidFill>
                <a:latin typeface="Calibri"/>
                <a:ea typeface="Calibri"/>
                <a:cs typeface="Calibri"/>
                <a:sym typeface="Calibri"/>
              </a:rPr>
              <a:t> </a:t>
            </a:r>
            <a:endParaRPr/>
          </a:p>
          <a:p>
            <a:pPr indent="0" lvl="0" marL="0" marR="0" rtl="0" algn="l">
              <a:spcBef>
                <a:spcPts val="0"/>
              </a:spcBef>
              <a:spcAft>
                <a:spcPts val="0"/>
              </a:spcAft>
              <a:buNone/>
            </a:pPr>
            <a:r>
              <a:rPr b="1" lang="pt-BR" sz="2800">
                <a:solidFill>
                  <a:schemeClr val="dk1"/>
                </a:solidFill>
                <a:latin typeface="Calibri"/>
                <a:ea typeface="Calibri"/>
                <a:cs typeface="Calibri"/>
                <a:sym typeface="Calibri"/>
              </a:rPr>
              <a:t>O médico dá o fruto de seus estudos, feitos, muita vez, à custa de sacrifícios penosos. O magnetizador dá o seu próprio fluido, por vezes até a sua saúde. Podem pôr-lhes preço.</a:t>
            </a:r>
            <a:endParaRPr/>
          </a:p>
          <a:p>
            <a:pPr indent="0" lvl="0" marL="0" marR="0" rtl="0" algn="l">
              <a:spcBef>
                <a:spcPts val="0"/>
              </a:spcBef>
              <a:spcAft>
                <a:spcPts val="0"/>
              </a:spcAft>
              <a:buNone/>
            </a:pPr>
            <a:r>
              <a:rPr b="1" lang="pt-BR" sz="2800">
                <a:solidFill>
                  <a:schemeClr val="dk1"/>
                </a:solidFill>
                <a:latin typeface="Calibri"/>
                <a:ea typeface="Calibri"/>
                <a:cs typeface="Calibri"/>
                <a:sym typeface="Calibri"/>
              </a:rPr>
              <a:t> O médium curador transmite o fluido salutar dos bons Espíritos; não tem o direito de vendê-lo. Jesus e os apóstolos, ainda que pobres, nada cobravam pelas curas que operavam.” </a:t>
            </a:r>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g75c8c4c0d2_0_869"/>
          <p:cNvSpPr txBox="1"/>
          <p:nvPr/>
        </p:nvSpPr>
        <p:spPr>
          <a:xfrm>
            <a:off x="107504" y="332656"/>
            <a:ext cx="9036600" cy="6247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pt-BR" sz="3200">
                <a:solidFill>
                  <a:schemeClr val="dk1"/>
                </a:solidFill>
                <a:latin typeface="Calibri"/>
                <a:ea typeface="Calibri"/>
                <a:cs typeface="Calibri"/>
                <a:sym typeface="Calibri"/>
              </a:rPr>
              <a:t>PASSES FORA DA CASA ESPÍRITA</a:t>
            </a:r>
            <a:endParaRPr/>
          </a:p>
          <a:p>
            <a:pPr indent="0" lvl="0" marL="0" marR="0" rtl="0" algn="ctr">
              <a:spcBef>
                <a:spcPts val="0"/>
              </a:spcBef>
              <a:spcAft>
                <a:spcPts val="0"/>
              </a:spcAft>
              <a:buNone/>
            </a:pPr>
            <a:r>
              <a:t/>
            </a:r>
            <a:endParaRPr b="1" sz="3200">
              <a:solidFill>
                <a:schemeClr val="dk1"/>
              </a:solidFill>
              <a:latin typeface="Calibri"/>
              <a:ea typeface="Calibri"/>
              <a:cs typeface="Calibri"/>
              <a:sym typeface="Calibri"/>
            </a:endParaRPr>
          </a:p>
          <a:p>
            <a:pPr indent="0" lvl="0" marL="0" marR="0" rtl="0" algn="l">
              <a:spcBef>
                <a:spcPts val="0"/>
              </a:spcBef>
              <a:spcAft>
                <a:spcPts val="0"/>
              </a:spcAft>
              <a:buNone/>
            </a:pPr>
            <a:r>
              <a:rPr lang="pt-BR" sz="2800">
                <a:solidFill>
                  <a:schemeClr val="dk1"/>
                </a:solidFill>
                <a:latin typeface="Calibri"/>
                <a:ea typeface="Calibri"/>
                <a:cs typeface="Calibri"/>
                <a:sym typeface="Calibri"/>
              </a:rPr>
              <a:t>Há casas espíritas que possuem </a:t>
            </a:r>
            <a:r>
              <a:rPr b="1" lang="pt-BR" sz="2800">
                <a:solidFill>
                  <a:schemeClr val="dk1"/>
                </a:solidFill>
                <a:latin typeface="Calibri"/>
                <a:ea typeface="Calibri"/>
                <a:cs typeface="Calibri"/>
                <a:sym typeface="Calibri"/>
              </a:rPr>
              <a:t>equipes de passistas</a:t>
            </a:r>
            <a:r>
              <a:rPr lang="pt-BR" sz="2800">
                <a:solidFill>
                  <a:schemeClr val="dk1"/>
                </a:solidFill>
                <a:latin typeface="Calibri"/>
                <a:ea typeface="Calibri"/>
                <a:cs typeface="Calibri"/>
                <a:sym typeface="Calibri"/>
              </a:rPr>
              <a:t> que vão à casa do paciente ou a hospitais. Essas equipes sempre trabalham sob condições de </a:t>
            </a:r>
            <a:r>
              <a:rPr b="1" lang="pt-BR" sz="2800">
                <a:solidFill>
                  <a:schemeClr val="dk1"/>
                </a:solidFill>
                <a:latin typeface="Calibri"/>
                <a:ea typeface="Calibri"/>
                <a:cs typeface="Calibri"/>
                <a:sym typeface="Calibri"/>
              </a:rPr>
              <a:t>disciplina e ordem </a:t>
            </a:r>
            <a:r>
              <a:rPr lang="pt-BR" sz="2800">
                <a:solidFill>
                  <a:schemeClr val="dk1"/>
                </a:solidFill>
                <a:latin typeface="Calibri"/>
                <a:ea typeface="Calibri"/>
                <a:cs typeface="Calibri"/>
                <a:sym typeface="Calibri"/>
              </a:rPr>
              <a:t>para se garantir a segurança adequada ao desempenho da tarefa. O </a:t>
            </a:r>
            <a:r>
              <a:rPr b="1" lang="pt-BR" sz="2800">
                <a:solidFill>
                  <a:schemeClr val="dk1"/>
                </a:solidFill>
                <a:latin typeface="Calibri"/>
                <a:ea typeface="Calibri"/>
                <a:cs typeface="Calibri"/>
                <a:sym typeface="Calibri"/>
              </a:rPr>
              <a:t>passista, sozinho, nunca deverá assumir responsabilidades </a:t>
            </a:r>
            <a:r>
              <a:rPr lang="pt-BR" sz="2800">
                <a:solidFill>
                  <a:schemeClr val="dk1"/>
                </a:solidFill>
                <a:latin typeface="Calibri"/>
                <a:ea typeface="Calibri"/>
                <a:cs typeface="Calibri"/>
                <a:sym typeface="Calibri"/>
              </a:rPr>
              <a:t>por qualquer tipo de trabalho fora do âmbito da casa que frequenta, embora, a título de beneficência, em visita a companheiro adoentado, poderá orar por ele – o que na verdade é também um passe -, chegando mesmo a aplicar-lhe um passe (com as gesticulações tradicionais), </a:t>
            </a:r>
            <a:r>
              <a:rPr b="1" lang="pt-BR" sz="2800">
                <a:solidFill>
                  <a:schemeClr val="dk1"/>
                </a:solidFill>
                <a:latin typeface="Calibri"/>
                <a:ea typeface="Calibri"/>
                <a:cs typeface="Calibri"/>
                <a:sym typeface="Calibri"/>
              </a:rPr>
              <a:t>somente nos casos em que o próprio doente manifeste o interesse pela aplicação.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Google Shape;121;g75c8c4c0d2_0_873"/>
          <p:cNvSpPr txBox="1"/>
          <p:nvPr/>
        </p:nvSpPr>
        <p:spPr>
          <a:xfrm>
            <a:off x="323528" y="620688"/>
            <a:ext cx="8424900" cy="6278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pt-BR" sz="3200">
                <a:solidFill>
                  <a:schemeClr val="dk1"/>
                </a:solidFill>
                <a:latin typeface="Calibri"/>
                <a:ea typeface="Calibri"/>
                <a:cs typeface="Calibri"/>
                <a:sym typeface="Calibri"/>
              </a:rPr>
              <a:t>Mesmo nesses casos, deverá o passista agir com extrema cautela afim de se evitar inconvenientes tais como manifestações mediúnicas de qualquer parte. </a:t>
            </a:r>
            <a:endParaRPr/>
          </a:p>
          <a:p>
            <a:pPr indent="0" lvl="0" marL="0" marR="0" rtl="0" algn="l">
              <a:spcBef>
                <a:spcPts val="0"/>
              </a:spcBef>
              <a:spcAft>
                <a:spcPts val="0"/>
              </a:spcAft>
              <a:buNone/>
            </a:pPr>
            <a:r>
              <a:t/>
            </a:r>
            <a:endParaRPr sz="3200">
              <a:solidFill>
                <a:schemeClr val="dk1"/>
              </a:solidFill>
              <a:latin typeface="Calibri"/>
              <a:ea typeface="Calibri"/>
              <a:cs typeface="Calibri"/>
              <a:sym typeface="Calibri"/>
            </a:endParaRPr>
          </a:p>
          <a:p>
            <a:pPr indent="0" lvl="0" marL="0" marR="0" rtl="0" algn="l">
              <a:spcBef>
                <a:spcPts val="0"/>
              </a:spcBef>
              <a:spcAft>
                <a:spcPts val="0"/>
              </a:spcAft>
              <a:buNone/>
            </a:pPr>
            <a:r>
              <a:rPr lang="pt-BR" sz="3200">
                <a:solidFill>
                  <a:schemeClr val="dk1"/>
                </a:solidFill>
                <a:latin typeface="Calibri"/>
                <a:ea typeface="Calibri"/>
                <a:cs typeface="Calibri"/>
                <a:sym typeface="Calibri"/>
              </a:rPr>
              <a:t>Atendimentos a companheiros vinculados a processos obsessivos que envolvam manifestação mediúnica e que se encontrem impossibilitados de se dirigir à casa espírita nunca deverão ser realizados pessoalmente por qualquer indivíduo, mas apenas por equipe especializada da própria casa espírita</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g75c8c4c0d2_0_877"/>
          <p:cNvSpPr txBox="1"/>
          <p:nvPr/>
        </p:nvSpPr>
        <p:spPr>
          <a:xfrm>
            <a:off x="9962" y="260648"/>
            <a:ext cx="9144000" cy="6555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pt-BR" sz="3600">
                <a:solidFill>
                  <a:schemeClr val="dk1"/>
                </a:solidFill>
                <a:latin typeface="Calibri"/>
                <a:ea typeface="Calibri"/>
                <a:cs typeface="Calibri"/>
                <a:sym typeface="Calibri"/>
              </a:rPr>
              <a:t>PASSES EM DOMICÍLIO</a:t>
            </a:r>
            <a:endParaRPr/>
          </a:p>
          <a:p>
            <a:pPr indent="-457200" lvl="0" marL="457200" marR="0" rtl="0" algn="l">
              <a:spcBef>
                <a:spcPts val="0"/>
              </a:spcBef>
              <a:spcAft>
                <a:spcPts val="0"/>
              </a:spcAft>
              <a:buClr>
                <a:schemeClr val="dk1"/>
              </a:buClr>
              <a:buSzPts val="3200"/>
              <a:buFont typeface="Calibri"/>
              <a:buChar char="-"/>
            </a:pPr>
            <a:r>
              <a:rPr lang="pt-BR" sz="3200">
                <a:solidFill>
                  <a:schemeClr val="dk1"/>
                </a:solidFill>
                <a:latin typeface="Calibri"/>
                <a:ea typeface="Calibri"/>
                <a:cs typeface="Calibri"/>
                <a:sym typeface="Calibri"/>
              </a:rPr>
              <a:t>Quando o assistido não puder se deslocar até à Casa Espírita; </a:t>
            </a:r>
            <a:endParaRPr/>
          </a:p>
          <a:p>
            <a:pPr indent="-254000" lvl="0" marL="457200" marR="0" rtl="0" algn="l">
              <a:spcBef>
                <a:spcPts val="0"/>
              </a:spcBef>
              <a:spcAft>
                <a:spcPts val="0"/>
              </a:spcAft>
              <a:buClr>
                <a:schemeClr val="dk1"/>
              </a:buClr>
              <a:buSzPts val="3200"/>
              <a:buFont typeface="Calibri"/>
              <a:buNone/>
            </a:pPr>
            <a:r>
              <a:t/>
            </a:r>
            <a:endParaRPr sz="3200">
              <a:solidFill>
                <a:schemeClr val="dk1"/>
              </a:solidFill>
              <a:latin typeface="Calibri"/>
              <a:ea typeface="Calibri"/>
              <a:cs typeface="Calibri"/>
              <a:sym typeface="Calibri"/>
            </a:endParaRPr>
          </a:p>
          <a:p>
            <a:pPr indent="-457200" lvl="0" marL="457200" marR="0" rtl="0" algn="l">
              <a:spcBef>
                <a:spcPts val="0"/>
              </a:spcBef>
              <a:spcAft>
                <a:spcPts val="0"/>
              </a:spcAft>
              <a:buClr>
                <a:schemeClr val="dk1"/>
              </a:buClr>
              <a:buSzPts val="3200"/>
              <a:buFont typeface="Calibri"/>
              <a:buChar char="-"/>
            </a:pPr>
            <a:r>
              <a:rPr lang="pt-BR" sz="3200">
                <a:solidFill>
                  <a:schemeClr val="dk1"/>
                </a:solidFill>
                <a:latin typeface="Calibri"/>
                <a:ea typeface="Calibri"/>
                <a:cs typeface="Calibri"/>
                <a:sym typeface="Calibri"/>
              </a:rPr>
              <a:t>Houver sido solicitado isso, pelo próprio enfermo, sua família ou responsável;</a:t>
            </a:r>
            <a:endParaRPr/>
          </a:p>
          <a:p>
            <a:pPr indent="-254000" lvl="0" marL="457200" marR="0" rtl="0" algn="l">
              <a:spcBef>
                <a:spcPts val="0"/>
              </a:spcBef>
              <a:spcAft>
                <a:spcPts val="0"/>
              </a:spcAft>
              <a:buClr>
                <a:schemeClr val="dk1"/>
              </a:buClr>
              <a:buSzPts val="3200"/>
              <a:buFont typeface="Calibri"/>
              <a:buNone/>
            </a:pPr>
            <a:r>
              <a:t/>
            </a:r>
            <a:endParaRPr sz="3200">
              <a:solidFill>
                <a:schemeClr val="dk1"/>
              </a:solidFill>
              <a:latin typeface="Calibri"/>
              <a:ea typeface="Calibri"/>
              <a:cs typeface="Calibri"/>
              <a:sym typeface="Calibri"/>
            </a:endParaRPr>
          </a:p>
          <a:p>
            <a:pPr indent="0" lvl="0" marL="0" marR="0" rtl="0" algn="l">
              <a:spcBef>
                <a:spcPts val="0"/>
              </a:spcBef>
              <a:spcAft>
                <a:spcPts val="0"/>
              </a:spcAft>
              <a:buNone/>
            </a:pPr>
            <a:r>
              <a:rPr lang="pt-BR" sz="3200">
                <a:solidFill>
                  <a:schemeClr val="dk1"/>
                </a:solidFill>
                <a:latin typeface="Calibri"/>
                <a:ea typeface="Calibri"/>
                <a:cs typeface="Calibri"/>
                <a:sym typeface="Calibri"/>
              </a:rPr>
              <a:t> - Equipe com, no mínimo, dois passistas; </a:t>
            </a:r>
            <a:endParaRPr/>
          </a:p>
          <a:p>
            <a:pPr indent="0" lvl="0" marL="0" marR="0" rtl="0" algn="l">
              <a:spcBef>
                <a:spcPts val="0"/>
              </a:spcBef>
              <a:spcAft>
                <a:spcPts val="0"/>
              </a:spcAft>
              <a:buNone/>
            </a:pPr>
            <a:r>
              <a:t/>
            </a:r>
            <a:endParaRPr sz="3200">
              <a:solidFill>
                <a:schemeClr val="dk1"/>
              </a:solidFill>
              <a:latin typeface="Calibri"/>
              <a:ea typeface="Calibri"/>
              <a:cs typeface="Calibri"/>
              <a:sym typeface="Calibri"/>
            </a:endParaRPr>
          </a:p>
          <a:p>
            <a:pPr indent="0" lvl="0" marL="0" marR="0" rtl="0" algn="l">
              <a:spcBef>
                <a:spcPts val="0"/>
              </a:spcBef>
              <a:spcAft>
                <a:spcPts val="0"/>
              </a:spcAft>
              <a:buNone/>
            </a:pPr>
            <a:r>
              <a:rPr lang="pt-BR" sz="3200">
                <a:solidFill>
                  <a:schemeClr val="dk1"/>
                </a:solidFill>
                <a:latin typeface="Calibri"/>
                <a:ea typeface="Calibri"/>
                <a:cs typeface="Calibri"/>
                <a:sym typeface="Calibri"/>
              </a:rPr>
              <a:t>- A visita deve ser breve, não se permitindo manifestação ou orientação mediúnica antes, durante ou após o atendimento.</a:t>
            </a:r>
            <a:endParaRPr/>
          </a:p>
          <a:p>
            <a:pPr indent="0" lvl="0" marL="0" marR="0" rtl="0" algn="l">
              <a:spcBef>
                <a:spcPts val="0"/>
              </a:spcBef>
              <a:spcAft>
                <a:spcPts val="0"/>
              </a:spcAft>
              <a:buNone/>
            </a:pPr>
            <a:r>
              <a:t/>
            </a:r>
            <a:endParaRPr sz="32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Escritório">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2017-07-05T13:07:51Z</dcterms:created>
  <dc:creator>Vitor Silvestre</dc:creator>
</cp:coreProperties>
</file>